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Default Extension="png" ContentType="image/png"/>
  <Override PartName="/ppt/slideLayouts/slideLayout5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883" r:id="rId2"/>
    <p:sldMasterId id="2147483884" r:id="rId3"/>
    <p:sldMasterId id="2147483885" r:id="rId4"/>
    <p:sldMasterId id="2147483887" r:id="rId5"/>
    <p:sldMasterId id="2147484049" r:id="rId6"/>
  </p:sldMasterIdLst>
  <p:notesMasterIdLst>
    <p:notesMasterId r:id="rId58"/>
  </p:notesMasterIdLst>
  <p:handoutMasterIdLst>
    <p:handoutMasterId r:id="rId59"/>
  </p:handoutMasterIdLst>
  <p:sldIdLst>
    <p:sldId id="319" r:id="rId7"/>
    <p:sldId id="356" r:id="rId8"/>
    <p:sldId id="357" r:id="rId9"/>
    <p:sldId id="358" r:id="rId10"/>
    <p:sldId id="361" r:id="rId11"/>
    <p:sldId id="359" r:id="rId12"/>
    <p:sldId id="360" r:id="rId13"/>
    <p:sldId id="362" r:id="rId14"/>
    <p:sldId id="363" r:id="rId15"/>
    <p:sldId id="364" r:id="rId16"/>
    <p:sldId id="365" r:id="rId17"/>
    <p:sldId id="367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81" r:id="rId27"/>
    <p:sldId id="380" r:id="rId28"/>
    <p:sldId id="378" r:id="rId29"/>
    <p:sldId id="379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403" r:id="rId52"/>
    <p:sldId id="404" r:id="rId53"/>
    <p:sldId id="405" r:id="rId54"/>
    <p:sldId id="368" r:id="rId55"/>
    <p:sldId id="369" r:id="rId56"/>
    <p:sldId id="406" r:id="rId5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222222"/>
    <a:srgbClr val="0033CC"/>
    <a:srgbClr val="FFFFFF"/>
    <a:srgbClr val="18B2B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187" autoAdjust="0"/>
    <p:restoredTop sz="94799" autoAdjust="0"/>
  </p:normalViewPr>
  <p:slideViewPr>
    <p:cSldViewPr>
      <p:cViewPr>
        <p:scale>
          <a:sx n="75" d="100"/>
          <a:sy n="75" d="100"/>
        </p:scale>
        <p:origin x="-133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19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54"/>
    </p:cViewPr>
  </p:sorterViewPr>
  <p:notesViewPr>
    <p:cSldViewPr>
      <p:cViewPr varScale="1">
        <p:scale>
          <a:sx n="59" d="100"/>
          <a:sy n="59" d="100"/>
        </p:scale>
        <p:origin x="-2556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97E579D-E539-43F8-B85A-97C45FFF61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096407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50E2DBC-E98C-419D-9E6D-5781F4673A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696316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C938F8-8232-4595-A5B8-CB763ADFA244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ECC10A-FD86-4347-9F16-B68F139FCD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43B779-9BFC-4974-8878-3F69ADEEBBA6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CEB7BB-88E8-4FF2-9F8C-F1B48204F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63F06-FD7D-46A3-B51D-532EAC054083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4D1AB3-5039-41D4-87CC-46DB6CD9D9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E327FB-E875-4CE2-9EE8-FF4A0C7F7C78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8A900-BEAF-4C43-B7BA-4FCCB95F8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3086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95700" y="1676400"/>
            <a:ext cx="3086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5F2247-23CE-4415-809D-882F3E82C6FA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222F70-80E6-46A0-B8C6-96461BA2AF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3E0919-0C98-41D4-B031-370C54DC544C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45DF90-9E00-49DA-B333-85DC6AD26D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D1131-83D7-4250-BCB3-01E127BE3654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B7CF4B-F62A-44C2-9CA7-6218D7EE72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0FABC3-0D94-42B5-BEE0-F5482EB98C0E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E1705-47AF-4954-9D1E-5F7FFA01C3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590213-3270-4B86-A35B-AB664ED896D7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3569E1-1E67-4A1E-8484-F5F27B1A2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5C9384-4A78-431C-A185-563BDCEAEEC5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DE618-E14D-4F8F-9D7C-B3B054E650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6BDA69-2F8E-4DCB-8998-F60A84ECCB01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9E170-7816-470C-BCAA-BD64039ED4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537F4B-7289-4F46-B4B1-0384E1E049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00650" y="762000"/>
            <a:ext cx="1581150" cy="533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4591050" cy="533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4AFF8-0274-46EB-9373-6AAA6CBDED85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328F4-25CE-4E00-8DA0-2942A8340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7B686-0B62-444D-BBA7-32954ECFAAA3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BCFA4D-A188-44BD-AA89-B0011EAEAB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0D1221-DD89-49A5-A25D-CBB20707E90B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ECAF0A-A5D7-4935-83A2-AFB97510F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45ECD-A6FD-4AE3-A630-D53001D51147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87B87C-5B7D-47E6-8193-139FAA78A7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3086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95700" y="1676400"/>
            <a:ext cx="3086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6267F-8833-44A3-ABC9-FD1D48EEB873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71417B-7F55-4D9C-9068-62FB6CFA5F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373FC-1119-48EC-910D-EDB5BA233BC5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B9DF7-1B82-4A2F-91C9-38EA219EB4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9D745-458F-4DC8-A44E-B35096A516A9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18053-F9B9-4494-A942-B9FE6897F7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64A9E7-5690-4B2E-95E5-4C39DC6A4F9F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7D47C-E248-4225-BFDF-09BDBC2F6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436EC0-C8FF-4B35-B313-B0E03AE93CDA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8C63C-6929-4986-9B4E-6ABAC66D6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3D177-961A-4399-9E01-E5A53F2C9677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063FB-FFBE-4352-9511-46D2BCA33B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CB7CCF-645F-48EC-9BAC-30426A72AC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15FE80-251E-407E-9DFE-27175A5CB8FD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3BB62-BEFF-4D60-AC7A-5E26EA6E2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00650" y="762000"/>
            <a:ext cx="1581150" cy="533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4591050" cy="533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1BEDD6-2F25-4E23-8A0E-7074C51992DC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FEB55-700E-47DB-BA4E-EE217EC396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3CAD70-BB11-45BB-AEA0-A6E662C29D89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1275C7-486F-431A-943B-95AA291207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87388A-8A9A-4549-BE44-F480A569544F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31C06-9704-4669-B035-B73FEE9B86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9C848F-FDFC-4FDB-B27A-003D48F83C44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78AF47-EF20-49CE-AEB3-7851971F97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3086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95700" y="1676400"/>
            <a:ext cx="3086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12011-FCBF-4D7A-92D2-00B0C9DEF9DE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AC87BC-5418-4012-8E65-3F781A1C4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21617-5A7C-418F-8E76-4544A53EB2FD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6DE69E-62EA-4FC8-BC25-CAB0731344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36D7A7-50D4-4EA3-8A00-5F4589FE33F0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8D50B-3A60-4D65-8E57-185BD97F41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151A9-2FDC-420A-AE60-8719536AC2E6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9E98FD-15CE-4591-BEB1-E9AE751D90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64E74-9366-48E6-888B-6EF45392C1CD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92CBA7-E6AE-4440-8338-01B3207406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14ECEF-7870-49AF-B24E-87D2B8A493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67DAD-2CD2-4A9E-A7D9-D5DEA7B5C046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4BEF7-854D-43E8-86FF-F516C3DC8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EC9E5-32B6-4329-B8F4-34B2DF792EBD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C7BF54-7D9E-49DF-A992-EB337530D5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00650" y="762000"/>
            <a:ext cx="1581150" cy="533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4591050" cy="533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EDFA3A-912F-4778-AB92-7B7C2B267081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A15A7A-FB6F-4505-BB36-2D3037B110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905000" y="1219200"/>
            <a:ext cx="0" cy="2057400"/>
          </a:xfrm>
          <a:prstGeom prst="line">
            <a:avLst/>
          </a:prstGeom>
          <a:noFill/>
          <a:ln w="349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163513" y="2103438"/>
            <a:ext cx="347662" cy="347662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39775" y="2105025"/>
            <a:ext cx="349250" cy="347663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1317625" y="2105025"/>
            <a:ext cx="347663" cy="3476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01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0" y="1371600"/>
            <a:ext cx="6477000" cy="1752600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086600" y="6248400"/>
            <a:ext cx="1524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BD0B0DFB-FA18-46FB-B9E0-4E7819F84D84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8100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209800" y="6248400"/>
            <a:ext cx="1219200" cy="457200"/>
          </a:xfrm>
        </p:spPr>
        <p:txBody>
          <a:bodyPr/>
          <a:lstStyle>
            <a:lvl1pPr algn="l" eaLnBrk="1" hangingPunct="1"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F8C3EF9F-4218-41F3-85FC-955985AC83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3582A-41C3-4495-9446-6AFEBD61E2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C54B7F-19F7-4EF9-8556-8F55F0D2DC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4191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76400"/>
            <a:ext cx="4191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0C9376-89ED-4A9E-A91D-97C112E02C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53E04-C173-436F-8143-3D2A62C3F2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EB9C84-25AD-414D-ABE4-B137785B8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85800" y="1752600"/>
            <a:ext cx="8458200" cy="5105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914400"/>
            <a:ext cx="8382000" cy="7270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C873B-797B-4FC8-A6EE-3750147186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B2ABD-67C9-4AAC-84F0-F6D77B4FA3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BC817A-33F1-47EA-B87B-8CE34E7F81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60B5-736C-4BC3-9A4B-F7FC10FA47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0400" y="838200"/>
            <a:ext cx="21336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838200"/>
            <a:ext cx="62484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F49D81-780E-4B6A-B59E-6CE834D335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90CC5-8E00-4A1B-8ADF-9444BFFBD6E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E31B73-4324-4D17-A516-463247BD0B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AC728-0A9B-4D60-91BC-E74CC876C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EDF3C-819F-477F-AE5B-D183B94DEB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324600"/>
            <a:ext cx="586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22222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205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222222"/>
                </a:solidFill>
                <a:latin typeface="+mn-lt"/>
              </a:defRPr>
            </a:lvl1pPr>
          </a:lstStyle>
          <a:p>
            <a:pPr>
              <a:defRPr/>
            </a:pPr>
            <a:fld id="{F3E0FD11-106E-4728-986B-E60A37ACD2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0"/>
            <a:ext cx="6324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6324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32720F3F-D378-4B68-B9AD-FF4CF2BEC455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0D9297CE-8B09-4886-988F-2B1DD9961E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0"/>
            <a:ext cx="6324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6324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5A8CA94F-2D1D-4AB8-AAE8-2D568E10A0C0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F5407E06-0E81-403F-B00C-9D47AE0F53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0"/>
            <a:ext cx="6324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6324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93FEA2D0-3EAA-446C-B397-A41440763FC2}" type="datetime1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48E826CA-DF79-47D8-B573-163C12CC53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1" descr="Picture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838200"/>
            <a:ext cx="8382000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19143" name="Line 7"/>
          <p:cNvSpPr>
            <a:spLocks noChangeShapeType="1"/>
          </p:cNvSpPr>
          <p:nvPr/>
        </p:nvSpPr>
        <p:spPr bwMode="auto">
          <a:xfrm flipV="1">
            <a:off x="352425" y="1582738"/>
            <a:ext cx="0" cy="3810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219144" name="Oval 8"/>
          <p:cNvSpPr>
            <a:spLocks noChangeArrowheads="1"/>
          </p:cNvSpPr>
          <p:nvPr/>
        </p:nvSpPr>
        <p:spPr bwMode="auto">
          <a:xfrm>
            <a:off x="76200" y="10668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19145" name="Oval 9"/>
          <p:cNvSpPr>
            <a:spLocks noChangeArrowheads="1"/>
          </p:cNvSpPr>
          <p:nvPr/>
        </p:nvSpPr>
        <p:spPr bwMode="auto">
          <a:xfrm>
            <a:off x="381000" y="10668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19146" name="Oval 10"/>
          <p:cNvSpPr>
            <a:spLocks noChangeArrowheads="1"/>
          </p:cNvSpPr>
          <p:nvPr/>
        </p:nvSpPr>
        <p:spPr bwMode="auto">
          <a:xfrm>
            <a:off x="228600" y="1295400"/>
            <a:ext cx="228600" cy="2286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1914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>
              <a:defRPr/>
            </a:pPr>
            <a:fld id="{4978E4E8-F66A-4E77-86AC-89FB8A40F7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itchFamily="2" charset="2"/>
        <a:buChar char="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41F59-4026-4585-BEDB-91C6309F9227}" type="datetimeFigureOut">
              <a:rPr lang="en-US" smtClean="0"/>
              <a:pPr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oquestcombo.safaribooksonline.com.ezproxy.csu.edu.au/9780133387568/ch05lev1sec2_html" TargetMode="External"/><Relationship Id="rId7" Type="http://schemas.openxmlformats.org/officeDocument/2006/relationships/hyperlink" Target="http://proquestcombo.safaribooksonline.com.ezproxy.csu.edu.au/9780133387568/ch05lev1sec6_html" TargetMode="External"/><Relationship Id="rId2" Type="http://schemas.openxmlformats.org/officeDocument/2006/relationships/hyperlink" Target="http://proquestcombo.safaribooksonline.com.ezproxy.csu.edu.au/9780133387568/ch05lev1sec1_html" TargetMode="Externa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://proquestcombo.safaribooksonline.com.ezproxy.csu.edu.au/9780133387568/ch05lev1sec5_html" TargetMode="External"/><Relationship Id="rId5" Type="http://schemas.openxmlformats.org/officeDocument/2006/relationships/hyperlink" Target="http://proquestcombo.safaribooksonline.com.ezproxy.csu.edu.au/9780133387568/ch05lev1sec4_html" TargetMode="External"/><Relationship Id="rId4" Type="http://schemas.openxmlformats.org/officeDocument/2006/relationships/hyperlink" Target="http://proquestcombo.safaribooksonline.com.ezproxy.csu.edu.au/9780133387568/ch05lev1sec3_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metronode.com.au/metronode-launches-nsw-government-next-generation-data-centre/" TargetMode="External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finance.nsw.gov.au/new-data-centre-opens-illawarra-0" TargetMode="External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nextdc.com" TargetMode="External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citrix.com/article/CTX116603" TargetMode="External"/><Relationship Id="rId2" Type="http://schemas.openxmlformats.org/officeDocument/2006/relationships/hyperlink" Target="http://dmtf.org/about/faq/ovf_faq" TargetMode="External"/><Relationship Id="rId1" Type="http://schemas.openxmlformats.org/officeDocument/2006/relationships/slideLayout" Target="../slideLayouts/slideLayout49.xml"/><Relationship Id="rId5" Type="http://schemas.openxmlformats.org/officeDocument/2006/relationships/hyperlink" Target="https://www.vmware.com/support/developer/ovf/" TargetMode="External"/><Relationship Id="rId4" Type="http://schemas.openxmlformats.org/officeDocument/2006/relationships/hyperlink" Target="https://technet.microsoft.com/en-us/library/hh848454.aspx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/>
          <a:p>
            <a:fld id="{2463F493-2E43-4A6C-8AE1-B66EACA330C4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7171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09600" y="1447800"/>
            <a:ext cx="8001000" cy="2209800"/>
          </a:xfrm>
        </p:spPr>
        <p:txBody>
          <a:bodyPr/>
          <a:lstStyle/>
          <a:p>
            <a:pPr algn="ctr" eaLnBrk="1" hangingPunct="1"/>
            <a:r>
              <a:rPr lang="en-US" sz="5400" b="1" dirty="0" smtClean="0">
                <a:solidFill>
                  <a:srgbClr val="008000"/>
                </a:solidFill>
              </a:rPr>
              <a:t/>
            </a:r>
            <a:br>
              <a:rPr lang="en-US" sz="5400" b="1" dirty="0" smtClean="0">
                <a:solidFill>
                  <a:srgbClr val="008000"/>
                </a:solidFill>
              </a:rPr>
            </a:br>
            <a:r>
              <a:rPr lang="en-US" sz="5400" b="1" dirty="0" smtClean="0">
                <a:solidFill>
                  <a:srgbClr val="008000"/>
                </a:solidFill>
              </a:rPr>
              <a:t>Cloud Computing</a:t>
            </a:r>
          </a:p>
        </p:txBody>
      </p:sp>
      <p:sp>
        <p:nvSpPr>
          <p:cNvPr id="7172" name="Rectangle 1027"/>
          <p:cNvSpPr>
            <a:spLocks noGrp="1" noChangeArrowheads="1"/>
          </p:cNvSpPr>
          <p:nvPr>
            <p:ph type="subTitle" idx="4294967295"/>
          </p:nvPr>
        </p:nvSpPr>
        <p:spPr>
          <a:xfrm>
            <a:off x="457200" y="4114800"/>
            <a:ext cx="8374062" cy="1654175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3200" b="1" dirty="0" smtClean="0"/>
              <a:t>Cloud Technology</a:t>
            </a:r>
            <a:endParaRPr lang="en-US" sz="32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g05-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09666" y="76200"/>
            <a:ext cx="6562576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14800" y="2895600"/>
            <a:ext cx="2300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Connectivity Issues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2400" y="5320605"/>
            <a:ext cx="35052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5.6 The internetworking architecture of an Internet-based cloud deployment model. The Internet is the </a:t>
            </a:r>
            <a:r>
              <a:rPr lang="en-US" sz="1400" dirty="0" smtClean="0">
                <a:solidFill>
                  <a:srgbClr val="0000FF"/>
                </a:solidFill>
              </a:rPr>
              <a:t>connecting </a:t>
            </a:r>
            <a:r>
              <a:rPr lang="en-US" sz="1400" dirty="0">
                <a:solidFill>
                  <a:srgbClr val="0000FF"/>
                </a:solidFill>
              </a:rPr>
              <a:t>agent between non-proximate cloud consumers, roaming end-users, and the cloud </a:t>
            </a:r>
            <a:r>
              <a:rPr lang="en-US" sz="1400" dirty="0" smtClean="0">
                <a:solidFill>
                  <a:srgbClr val="0000FF"/>
                </a:solidFill>
              </a:rPr>
              <a:t>provider</a:t>
            </a:r>
            <a:r>
              <a:rPr lang="ja-JP" altLang="en-US" sz="1400" dirty="0" smtClean="0">
                <a:solidFill>
                  <a:srgbClr val="0000FF"/>
                </a:solidFill>
              </a:rPr>
              <a:t>’</a:t>
            </a:r>
            <a:r>
              <a:rPr lang="en-US" sz="1400" dirty="0" smtClean="0">
                <a:solidFill>
                  <a:srgbClr val="0000FF"/>
                </a:solidFill>
              </a:rPr>
              <a:t>s </a:t>
            </a:r>
            <a:r>
              <a:rPr lang="en-US" sz="1400" dirty="0">
                <a:solidFill>
                  <a:srgbClr val="0000FF"/>
                </a:solidFill>
              </a:rPr>
              <a:t>own network.</a:t>
            </a:r>
          </a:p>
        </p:txBody>
      </p:sp>
    </p:spTree>
    <p:extLst>
      <p:ext uri="{BB962C8B-B14F-4D97-AF65-F5344CB8AC3E}">
        <p14:creationId xmlns:p14="http://schemas.microsoft.com/office/powerpoint/2010/main" xmlns="" val="3342010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comparison of on-premise and cloud-based internetworking</a:t>
            </a:r>
          </a:p>
        </p:txBody>
      </p:sp>
      <p:pic>
        <p:nvPicPr>
          <p:cNvPr id="4" name="Picture 3" descr="Screen Shot 2015-03-07 at 10.19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" y="1981200"/>
            <a:ext cx="90424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5318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685800" y="1676400"/>
            <a:ext cx="8458200" cy="5105400"/>
          </a:xfrm>
        </p:spPr>
        <p:txBody>
          <a:bodyPr/>
          <a:lstStyle/>
          <a:p>
            <a:r>
              <a:rPr lang="en-US" sz="1800" dirty="0"/>
              <a:t>Network Bandwidth and Latency </a:t>
            </a:r>
            <a:r>
              <a:rPr lang="en-US" sz="1800" dirty="0" smtClean="0"/>
              <a:t>Issues</a:t>
            </a:r>
          </a:p>
          <a:p>
            <a:pPr lvl="1"/>
            <a:r>
              <a:rPr lang="en-US" sz="1600" i="1" dirty="0"/>
              <a:t>latency</a:t>
            </a:r>
            <a:r>
              <a:rPr lang="en-US" sz="1600" dirty="0"/>
              <a:t> is the amount of time it takes a packet to travel from one data node to another</a:t>
            </a:r>
            <a:r>
              <a:rPr lang="en-US" sz="1600" dirty="0" smtClean="0"/>
              <a:t>.</a:t>
            </a:r>
          </a:p>
          <a:p>
            <a:r>
              <a:rPr lang="en-US" sz="1800" dirty="0"/>
              <a:t>Cloud Carrier and Cloud Provider </a:t>
            </a:r>
            <a:r>
              <a:rPr lang="en-US" sz="1800" dirty="0" smtClean="0"/>
              <a:t>Selection</a:t>
            </a:r>
            <a:endParaRPr lang="en-US" sz="1800" dirty="0"/>
          </a:p>
          <a:p>
            <a:pPr lvl="1"/>
            <a:r>
              <a:rPr lang="en-US" sz="1600" dirty="0" err="1"/>
              <a:t>QoS</a:t>
            </a:r>
            <a:r>
              <a:rPr lang="en-US" sz="1600" dirty="0"/>
              <a:t> management across multiple ISPs is difficult to achieve in practice, requiring collaboration of the cloud carriers on both sides to ensure that their end-to-end service levels are sufficient for business requirements</a:t>
            </a:r>
            <a:r>
              <a:rPr lang="en-US" sz="1600" dirty="0" smtClean="0"/>
              <a:t>.</a:t>
            </a:r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Technical and Business </a:t>
            </a:r>
            <a:r>
              <a:rPr lang="en-US" sz="2800" dirty="0" smtClean="0"/>
              <a:t>Considerations (cont..)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801861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D</a:t>
            </a:r>
            <a:r>
              <a:rPr lang="en-US" sz="1800" dirty="0" smtClean="0"/>
              <a:t>ata </a:t>
            </a:r>
            <a:r>
              <a:rPr lang="en-US" sz="1800" dirty="0"/>
              <a:t>centers exist as specialized IT infrastructure used to house centralized IT resources, such as servers, databases, networking and telecommunication devices, and software systems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Data centers are typically comprised of the following technologies and components</a:t>
            </a:r>
            <a:r>
              <a:rPr lang="en-US" sz="1800" dirty="0" smtClean="0"/>
              <a:t>:</a:t>
            </a:r>
          </a:p>
          <a:p>
            <a:pPr lvl="1"/>
            <a:r>
              <a:rPr lang="en-US" sz="1600" dirty="0" smtClean="0"/>
              <a:t>Virtualization</a:t>
            </a:r>
          </a:p>
          <a:p>
            <a:pPr lvl="1"/>
            <a:r>
              <a:rPr lang="en-US" sz="1600" dirty="0"/>
              <a:t>Standardization and </a:t>
            </a:r>
            <a:r>
              <a:rPr lang="en-US" sz="1600" dirty="0" smtClean="0"/>
              <a:t>Modularity</a:t>
            </a:r>
          </a:p>
          <a:p>
            <a:pPr lvl="1"/>
            <a:r>
              <a:rPr lang="en-US" sz="1600" dirty="0" smtClean="0"/>
              <a:t>Automation</a:t>
            </a:r>
          </a:p>
          <a:p>
            <a:pPr lvl="1"/>
            <a:r>
              <a:rPr lang="en-US" sz="1600" dirty="0"/>
              <a:t>Remote Operation and </a:t>
            </a:r>
            <a:r>
              <a:rPr lang="en-US" sz="1600" dirty="0" smtClean="0"/>
              <a:t>Management</a:t>
            </a:r>
          </a:p>
          <a:p>
            <a:pPr lvl="1"/>
            <a:r>
              <a:rPr lang="en-US" sz="1600" dirty="0"/>
              <a:t>High </a:t>
            </a:r>
            <a:r>
              <a:rPr lang="en-US" sz="1600" dirty="0" smtClean="0"/>
              <a:t>Availability</a:t>
            </a:r>
          </a:p>
          <a:p>
            <a:pPr lvl="1"/>
            <a:r>
              <a:rPr lang="en-US" sz="1600" dirty="0"/>
              <a:t>Security-Aware Design, Operation, and </a:t>
            </a:r>
            <a:r>
              <a:rPr lang="en-US" sz="1600" dirty="0" smtClean="0"/>
              <a:t>Management</a:t>
            </a:r>
          </a:p>
          <a:p>
            <a:pPr lvl="1"/>
            <a:r>
              <a:rPr lang="en-US" sz="1600" dirty="0" smtClean="0"/>
              <a:t>Facilities</a:t>
            </a:r>
          </a:p>
          <a:p>
            <a:pPr lvl="1"/>
            <a:r>
              <a:rPr lang="en-US" sz="1600" dirty="0"/>
              <a:t>Computing </a:t>
            </a:r>
            <a:r>
              <a:rPr lang="en-US" sz="1600" dirty="0" smtClean="0"/>
              <a:t>Hardware</a:t>
            </a:r>
          </a:p>
          <a:p>
            <a:pPr lvl="1"/>
            <a:r>
              <a:rPr lang="en-US" sz="1600" dirty="0"/>
              <a:t>Storage </a:t>
            </a:r>
            <a:r>
              <a:rPr lang="en-US" sz="1600" dirty="0" smtClean="0"/>
              <a:t>Hardware</a:t>
            </a:r>
          </a:p>
          <a:p>
            <a:pPr lvl="1"/>
            <a:r>
              <a:rPr lang="en-US" sz="1600" dirty="0"/>
              <a:t>Network </a:t>
            </a:r>
            <a:r>
              <a:rPr lang="en-US" sz="1600" dirty="0" smtClean="0"/>
              <a:t>Hardware</a:t>
            </a:r>
          </a:p>
          <a:p>
            <a:pPr lvl="1"/>
            <a:r>
              <a:rPr lang="en-US" sz="1600" dirty="0" smtClean="0"/>
              <a:t>Other considerations</a:t>
            </a:r>
          </a:p>
          <a:p>
            <a:pPr lvl="1"/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5.2. Data Center Technology</a:t>
            </a:r>
          </a:p>
        </p:txBody>
      </p:sp>
    </p:spTree>
    <p:extLst>
      <p:ext uri="{BB962C8B-B14F-4D97-AF65-F5344CB8AC3E}">
        <p14:creationId xmlns:p14="http://schemas.microsoft.com/office/powerpoint/2010/main" xmlns="" val="1039500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457200" y="1600200"/>
            <a:ext cx="2743200" cy="5105400"/>
          </a:xfrm>
        </p:spPr>
        <p:txBody>
          <a:bodyPr/>
          <a:lstStyle/>
          <a:p>
            <a:r>
              <a:rPr lang="en-US" sz="1800" dirty="0"/>
              <a:t>Data centers consist of both physical and virtualized IT resources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V</a:t>
            </a:r>
            <a:r>
              <a:rPr lang="en-US" sz="1800" dirty="0" smtClean="0"/>
              <a:t>irtualized </a:t>
            </a:r>
            <a:r>
              <a:rPr lang="en-US" sz="1800" dirty="0"/>
              <a:t>components that are easier to allocate, operate, release, monitor, and control.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600" dirty="0"/>
              <a:t>Virtualization</a:t>
            </a:r>
          </a:p>
        </p:txBody>
      </p:sp>
      <p:pic>
        <p:nvPicPr>
          <p:cNvPr id="4" name="Picture 2" descr="Fig05-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51337" y="1062037"/>
            <a:ext cx="4716463" cy="571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38200" y="4953000"/>
            <a:ext cx="30480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5.7 The common components of a data center working together to provide virtualized IT resources </a:t>
            </a:r>
          </a:p>
          <a:p>
            <a:r>
              <a:rPr lang="en-US" sz="1400" dirty="0"/>
              <a:t>	supported by physical IT resources.</a:t>
            </a:r>
          </a:p>
        </p:txBody>
      </p:sp>
    </p:spTree>
    <p:extLst>
      <p:ext uri="{BB962C8B-B14F-4D97-AF65-F5344CB8AC3E}">
        <p14:creationId xmlns:p14="http://schemas.microsoft.com/office/powerpoint/2010/main" xmlns="" val="2038510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Modularity and standardization are key requirements for reducing investment and operational costs as they enable economies of scale for the procurement, acquisition, deployment, operation, and maintenance processes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Consolidated IT resources can serve different systems and be shared among different cloud consumers</a:t>
            </a:r>
            <a:r>
              <a:rPr lang="en-US" sz="1800" dirty="0" smtClean="0"/>
              <a:t>.</a:t>
            </a:r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 and Modularity</a:t>
            </a:r>
          </a:p>
        </p:txBody>
      </p:sp>
    </p:spTree>
    <p:extLst>
      <p:ext uri="{BB962C8B-B14F-4D97-AF65-F5344CB8AC3E}">
        <p14:creationId xmlns:p14="http://schemas.microsoft.com/office/powerpoint/2010/main" xmlns="" val="458162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Data centers have specialized platforms that automate tasks like provisioning, configuration, patching, and monitoring without supervision. </a:t>
            </a:r>
            <a:endParaRPr lang="en-US" sz="1800" dirty="0" smtClean="0"/>
          </a:p>
          <a:p>
            <a:r>
              <a:rPr lang="en-US" sz="1800" dirty="0" smtClean="0"/>
              <a:t>Advances </a:t>
            </a:r>
            <a:r>
              <a:rPr lang="en-US" sz="1800" dirty="0"/>
              <a:t>in data center management platforms and tools leverage autonomic computing technologies to enable self-configuration and self-recovery.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xmlns="" val="933051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Most of the operational and administrative tasks of IT resources in data centers are commanded through the network’s remote consoles and management systems. </a:t>
            </a:r>
            <a:endParaRPr lang="en-US" sz="1800" dirty="0" smtClean="0"/>
          </a:p>
          <a:p>
            <a:r>
              <a:rPr lang="en-US" sz="1800" dirty="0" smtClean="0"/>
              <a:t>Technical </a:t>
            </a:r>
            <a:r>
              <a:rPr lang="en-US" sz="1800" dirty="0"/>
              <a:t>personnel are not required to visit the dedicated rooms that house servers, except to perform highly specific tasks, such as equipment handling and cabling or hardware-level installation and maintenance.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Remote Operation and Management</a:t>
            </a:r>
          </a:p>
        </p:txBody>
      </p:sp>
    </p:spTree>
    <p:extLst>
      <p:ext uri="{BB962C8B-B14F-4D97-AF65-F5344CB8AC3E}">
        <p14:creationId xmlns:p14="http://schemas.microsoft.com/office/powerpoint/2010/main" xmlns="" val="571561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D</a:t>
            </a:r>
            <a:r>
              <a:rPr lang="en-US" sz="1800" dirty="0" smtClean="0"/>
              <a:t>ata </a:t>
            </a:r>
            <a:r>
              <a:rPr lang="en-US" sz="1800" dirty="0"/>
              <a:t>center outage significantly impacts business continuity for the organizations that use their services, data centers are designed to operate with increasingly higher levels of redundancy to sustain availability. </a:t>
            </a:r>
            <a:endParaRPr lang="en-US" sz="1800" dirty="0" smtClean="0"/>
          </a:p>
          <a:p>
            <a:r>
              <a:rPr lang="en-US" sz="1800" dirty="0" smtClean="0"/>
              <a:t>Data </a:t>
            </a:r>
            <a:r>
              <a:rPr lang="en-US" sz="1800" dirty="0"/>
              <a:t>centers usually have redundant, uninterruptable power supplies, cabling, and environmental control subsystems in anticipation of system failure, along with communication links and clustered hardware for load balancing.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xmlns="" val="2333580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685800" y="1905000"/>
            <a:ext cx="8458200" cy="4953000"/>
          </a:xfrm>
        </p:spPr>
        <p:txBody>
          <a:bodyPr/>
          <a:lstStyle/>
          <a:p>
            <a:r>
              <a:rPr lang="en-US" sz="1800" dirty="0"/>
              <a:t>P</a:t>
            </a:r>
            <a:r>
              <a:rPr lang="en-US" sz="1800" dirty="0" smtClean="0"/>
              <a:t>hysical </a:t>
            </a:r>
            <a:r>
              <a:rPr lang="en-US" sz="1800" dirty="0"/>
              <a:t>and logical access controls and data recovery strategies, need to be thorough and comprehensive for data centers, since they are centralized structures that store and process business data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O</a:t>
            </a:r>
            <a:r>
              <a:rPr lang="en-US" sz="1800" dirty="0" smtClean="0"/>
              <a:t>utsourcing </a:t>
            </a:r>
            <a:r>
              <a:rPr lang="en-US" sz="1800" dirty="0"/>
              <a:t>data center-based IT resources has been a common industry practice for decades. </a:t>
            </a:r>
            <a:endParaRPr lang="en-US" sz="1800" dirty="0" smtClean="0"/>
          </a:p>
          <a:p>
            <a:r>
              <a:rPr lang="en-US" sz="1800" dirty="0"/>
              <a:t>O</a:t>
            </a:r>
            <a:r>
              <a:rPr lang="en-US" sz="1800" dirty="0" smtClean="0"/>
              <a:t>utsourcing </a:t>
            </a:r>
            <a:r>
              <a:rPr lang="en-US" sz="1800" dirty="0"/>
              <a:t>models often required long-term consumer commitment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Security-Aware Design, Operation, and Management</a:t>
            </a:r>
          </a:p>
        </p:txBody>
      </p:sp>
    </p:spTree>
    <p:extLst>
      <p:ext uri="{BB962C8B-B14F-4D97-AF65-F5344CB8AC3E}">
        <p14:creationId xmlns:p14="http://schemas.microsoft.com/office/powerpoint/2010/main" xmlns="" val="328741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Broadband </a:t>
            </a:r>
            <a:r>
              <a:rPr lang="en-US" dirty="0">
                <a:hlinkClick r:id="rId2"/>
              </a:rPr>
              <a:t>Networks and Internet Architecture</a:t>
            </a:r>
          </a:p>
          <a:p>
            <a:r>
              <a:rPr lang="en-US" dirty="0" smtClean="0">
                <a:hlinkClick r:id="rId3"/>
              </a:rPr>
              <a:t>Data </a:t>
            </a:r>
            <a:r>
              <a:rPr lang="en-US" dirty="0">
                <a:hlinkClick r:id="rId3"/>
              </a:rPr>
              <a:t>Center Technology</a:t>
            </a:r>
          </a:p>
          <a:p>
            <a:r>
              <a:rPr lang="en-US" dirty="0" smtClean="0">
                <a:hlinkClick r:id="rId4"/>
              </a:rPr>
              <a:t>Virtualization </a:t>
            </a:r>
            <a:r>
              <a:rPr lang="en-US" dirty="0">
                <a:hlinkClick r:id="rId4"/>
              </a:rPr>
              <a:t>Technology</a:t>
            </a:r>
          </a:p>
          <a:p>
            <a:r>
              <a:rPr lang="en-US" dirty="0" smtClean="0">
                <a:hlinkClick r:id="rId5"/>
              </a:rPr>
              <a:t>Web </a:t>
            </a:r>
            <a:r>
              <a:rPr lang="en-US" dirty="0">
                <a:hlinkClick r:id="rId5"/>
              </a:rPr>
              <a:t>Technology</a:t>
            </a:r>
          </a:p>
          <a:p>
            <a:r>
              <a:rPr lang="en-US" dirty="0" smtClean="0">
                <a:hlinkClick r:id="rId6"/>
              </a:rPr>
              <a:t>Multitenant </a:t>
            </a:r>
            <a:r>
              <a:rPr lang="en-US" dirty="0">
                <a:hlinkClick r:id="rId6"/>
              </a:rPr>
              <a:t>Technology</a:t>
            </a:r>
          </a:p>
          <a:p>
            <a:r>
              <a:rPr lang="en-US" dirty="0" smtClean="0">
                <a:hlinkClick r:id="rId7"/>
              </a:rPr>
              <a:t>Service </a:t>
            </a:r>
            <a:r>
              <a:rPr lang="en-US" dirty="0">
                <a:hlinkClick r:id="rId7"/>
              </a:rPr>
              <a:t>Technology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echnologies </a:t>
            </a:r>
            <a:r>
              <a:rPr lang="en-US" dirty="0"/>
              <a:t>are </a:t>
            </a:r>
            <a:r>
              <a:rPr lang="en-US" dirty="0" smtClean="0"/>
              <a:t>covered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79006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Data center facilities are custom-designed locations that are outfitted with specialized computing, storage, and network equipment. </a:t>
            </a:r>
            <a:endParaRPr lang="en-US" sz="1800" dirty="0" smtClean="0"/>
          </a:p>
          <a:p>
            <a:r>
              <a:rPr lang="en-US" sz="1800" dirty="0"/>
              <a:t>F</a:t>
            </a:r>
            <a:r>
              <a:rPr lang="en-US" sz="1800" dirty="0" smtClean="0"/>
              <a:t>acilities </a:t>
            </a:r>
            <a:r>
              <a:rPr lang="en-US" sz="1800" dirty="0"/>
              <a:t>have several functional layout areas, as well as various power supplies, cabling, and environmental control stations that regulate heating, ventilation, air conditioning, fire protection, and other related subsystems.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Facilities</a:t>
            </a:r>
          </a:p>
        </p:txBody>
      </p:sp>
    </p:spTree>
    <p:extLst>
      <p:ext uri="{BB962C8B-B14F-4D97-AF65-F5344CB8AC3E}">
        <p14:creationId xmlns:p14="http://schemas.microsoft.com/office/powerpoint/2010/main" xmlns="" val="4072202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5-03-07 at 10.50.56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8012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6524823"/>
            <a:ext cx="8686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http://</a:t>
            </a:r>
            <a:r>
              <a:rPr lang="en-US" sz="1600" dirty="0" err="1">
                <a:solidFill>
                  <a:srgbClr val="0000FF"/>
                </a:solidFill>
              </a:rPr>
              <a:t>www.metronode.com.au</a:t>
            </a:r>
            <a:r>
              <a:rPr lang="en-US" sz="1600" dirty="0">
                <a:solidFill>
                  <a:srgbClr val="0000FF"/>
                </a:solidFill>
              </a:rPr>
              <a:t>/</a:t>
            </a:r>
            <a:r>
              <a:rPr lang="en-US" sz="1600" dirty="0" err="1">
                <a:solidFill>
                  <a:srgbClr val="0000FF"/>
                </a:solidFill>
              </a:rPr>
              <a:t>metronode</a:t>
            </a:r>
            <a:r>
              <a:rPr lang="en-US" sz="1600" dirty="0">
                <a:solidFill>
                  <a:srgbClr val="0000FF"/>
                </a:solidFill>
              </a:rPr>
              <a:t>-launches-</a:t>
            </a:r>
            <a:r>
              <a:rPr lang="en-US" sz="1600" dirty="0" err="1">
                <a:solidFill>
                  <a:srgbClr val="0000FF"/>
                </a:solidFill>
              </a:rPr>
              <a:t>nsw</a:t>
            </a:r>
            <a:r>
              <a:rPr lang="en-US" sz="1600" dirty="0">
                <a:solidFill>
                  <a:srgbClr val="0000FF"/>
                </a:solidFill>
              </a:rPr>
              <a:t>-government-next-generation-data-centre/</a:t>
            </a:r>
          </a:p>
        </p:txBody>
      </p:sp>
    </p:spTree>
    <p:extLst>
      <p:ext uri="{BB962C8B-B14F-4D97-AF65-F5344CB8AC3E}">
        <p14:creationId xmlns:p14="http://schemas.microsoft.com/office/powerpoint/2010/main" xmlns="" val="2476657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3-07 at 10.51.41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0600" y="1295400"/>
            <a:ext cx="7200900" cy="508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6381690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http://</a:t>
            </a:r>
            <a:r>
              <a:rPr lang="en-US" dirty="0" err="1">
                <a:solidFill>
                  <a:srgbClr val="0000FF"/>
                </a:solidFill>
              </a:rPr>
              <a:t>www.finance.nsw.gov.au</a:t>
            </a:r>
            <a:r>
              <a:rPr lang="en-US" dirty="0">
                <a:solidFill>
                  <a:srgbClr val="0000FF"/>
                </a:solidFill>
              </a:rPr>
              <a:t>/new-data-centre-opens-illawarra-0</a:t>
            </a:r>
          </a:p>
        </p:txBody>
      </p:sp>
    </p:spTree>
    <p:extLst>
      <p:ext uri="{BB962C8B-B14F-4D97-AF65-F5344CB8AC3E}">
        <p14:creationId xmlns:p14="http://schemas.microsoft.com/office/powerpoint/2010/main" xmlns="" val="2054837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D</a:t>
            </a:r>
            <a:r>
              <a:rPr lang="en-US" sz="1800" dirty="0" smtClean="0"/>
              <a:t>ata </a:t>
            </a:r>
            <a:r>
              <a:rPr lang="en-US" sz="1800" dirty="0"/>
              <a:t>centers is often executed by standardized commodity servers that have substantial computing power and storage capacity</a:t>
            </a:r>
            <a:r>
              <a:rPr lang="en-US" sz="1800" dirty="0" smtClean="0"/>
              <a:t>.</a:t>
            </a:r>
          </a:p>
          <a:p>
            <a:pPr lvl="1"/>
            <a:r>
              <a:rPr lang="en-US" sz="1600" dirty="0" err="1"/>
              <a:t>rackmount</a:t>
            </a:r>
            <a:r>
              <a:rPr lang="en-US" sz="1600" dirty="0"/>
              <a:t> form factor server design composed of standardized racks with interconnects for power, network, and internal cooling</a:t>
            </a:r>
          </a:p>
          <a:p>
            <a:pPr lvl="1"/>
            <a:r>
              <a:rPr lang="en-US" sz="1600" dirty="0" smtClean="0"/>
              <a:t>support </a:t>
            </a:r>
            <a:r>
              <a:rPr lang="en-US" sz="1600" dirty="0"/>
              <a:t>for different hardware processing architectures, such as x86-32bits, x86-64, and RISC</a:t>
            </a:r>
          </a:p>
          <a:p>
            <a:pPr lvl="1"/>
            <a:r>
              <a:rPr lang="en-US" sz="1600" dirty="0" smtClean="0"/>
              <a:t>a </a:t>
            </a:r>
            <a:r>
              <a:rPr lang="en-US" sz="1600" dirty="0"/>
              <a:t>power-efficient multi-core CPU architecture that houses hundreds of processing cores in a space as small as a single unit of standardized racks</a:t>
            </a:r>
          </a:p>
          <a:p>
            <a:pPr lvl="1"/>
            <a:r>
              <a:rPr lang="en-US" sz="1600" dirty="0" smtClean="0"/>
              <a:t>redundant </a:t>
            </a:r>
            <a:r>
              <a:rPr lang="en-US" sz="1600" dirty="0"/>
              <a:t>and hot-swappable components, such as hard disks, power supplies, network interfaces, and storage controller cards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Hardware</a:t>
            </a:r>
          </a:p>
        </p:txBody>
      </p:sp>
    </p:spTree>
    <p:extLst>
      <p:ext uri="{BB962C8B-B14F-4D97-AF65-F5344CB8AC3E}">
        <p14:creationId xmlns:p14="http://schemas.microsoft.com/office/powerpoint/2010/main" xmlns="" val="16174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3657600" cy="5105400"/>
          </a:xfrm>
        </p:spPr>
        <p:txBody>
          <a:bodyPr/>
          <a:lstStyle/>
          <a:p>
            <a:r>
              <a:rPr lang="en-US" sz="1800" dirty="0"/>
              <a:t>Data centers have specialized storage systems that maintain enormous amounts of digital information in order to fulfill considerable storage capacity needs. </a:t>
            </a:r>
            <a:endParaRPr lang="en-US" sz="1800" dirty="0" smtClean="0"/>
          </a:p>
          <a:p>
            <a:r>
              <a:rPr lang="en-US" sz="1800" dirty="0" smtClean="0"/>
              <a:t>Storage </a:t>
            </a:r>
            <a:r>
              <a:rPr lang="en-US" sz="1800" dirty="0"/>
              <a:t>systems are containers housing numerous hard disks that are organized into arrays.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Hardware</a:t>
            </a:r>
          </a:p>
        </p:txBody>
      </p:sp>
      <p:pic>
        <p:nvPicPr>
          <p:cNvPr id="4" name="Picture 3" descr="Screen Shot 2015-03-07 at 10.43.41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00550" y="1905000"/>
            <a:ext cx="43624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9121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Data centers require extensive network hardware in order to enable multiple levels of connectivity. </a:t>
            </a:r>
            <a:endParaRPr lang="en-US" sz="1800" dirty="0" smtClean="0"/>
          </a:p>
          <a:p>
            <a:r>
              <a:rPr lang="en-US" sz="1800" dirty="0" smtClean="0"/>
              <a:t>Data </a:t>
            </a:r>
            <a:r>
              <a:rPr lang="en-US" sz="1800" dirty="0"/>
              <a:t>center is broken down into five network </a:t>
            </a:r>
            <a:r>
              <a:rPr lang="en-US" sz="1800" dirty="0" smtClean="0"/>
              <a:t>subsystems:</a:t>
            </a:r>
          </a:p>
          <a:p>
            <a:pPr lvl="1"/>
            <a:r>
              <a:rPr lang="en-US" sz="1600" dirty="0"/>
              <a:t>Carrier and External Networks </a:t>
            </a:r>
            <a:r>
              <a:rPr lang="en-US" sz="1600" dirty="0" smtClean="0"/>
              <a:t>Interconnection</a:t>
            </a:r>
          </a:p>
          <a:p>
            <a:pPr lvl="1"/>
            <a:r>
              <a:rPr lang="en-US" sz="1600" dirty="0"/>
              <a:t>Web-Tier Load Balancing and </a:t>
            </a:r>
            <a:r>
              <a:rPr lang="en-US" sz="1600" dirty="0" smtClean="0"/>
              <a:t>Acceleration</a:t>
            </a:r>
          </a:p>
          <a:p>
            <a:pPr lvl="1"/>
            <a:r>
              <a:rPr lang="en-US" sz="1600" dirty="0"/>
              <a:t>LAN </a:t>
            </a:r>
            <a:r>
              <a:rPr lang="en-US" sz="1600" dirty="0" smtClean="0"/>
              <a:t>Fabric</a:t>
            </a:r>
          </a:p>
          <a:p>
            <a:pPr lvl="1"/>
            <a:r>
              <a:rPr lang="en-US" sz="1600" dirty="0"/>
              <a:t>SAN </a:t>
            </a:r>
            <a:r>
              <a:rPr lang="en-US" sz="1600" dirty="0" smtClean="0"/>
              <a:t>Fabric</a:t>
            </a:r>
          </a:p>
          <a:p>
            <a:pPr lvl="1"/>
            <a:r>
              <a:rPr lang="en-US" sz="1600" dirty="0"/>
              <a:t>NAS Gateways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Hardware</a:t>
            </a:r>
          </a:p>
        </p:txBody>
      </p:sp>
    </p:spTree>
    <p:extLst>
      <p:ext uri="{BB962C8B-B14F-4D97-AF65-F5344CB8AC3E}">
        <p14:creationId xmlns:p14="http://schemas.microsoft.com/office/powerpoint/2010/main" xmlns="" val="2107101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IT hardware is subject to rapid technological obsolescence, with lifecycles that typically last between five to seven years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Security is another major issue when considering the role of the data center and the vast quantities of data contained within its doors.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1846116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Virtualization is the process of converting a physical IT resource into a virtual IT resource.</a:t>
            </a:r>
          </a:p>
          <a:p>
            <a:r>
              <a:rPr lang="en-US" sz="1800" dirty="0"/>
              <a:t>Most types of IT resources can be virtualized, including:</a:t>
            </a:r>
          </a:p>
          <a:p>
            <a:pPr lvl="1"/>
            <a:r>
              <a:rPr lang="en-US" sz="1600" i="1" dirty="0" smtClean="0"/>
              <a:t>Servers</a:t>
            </a:r>
            <a:r>
              <a:rPr lang="en-US" sz="1600" dirty="0" smtClean="0"/>
              <a:t> </a:t>
            </a:r>
            <a:r>
              <a:rPr lang="en-US" sz="1600" dirty="0"/>
              <a:t>– A physical server can be abstracted into a virtual server.</a:t>
            </a:r>
          </a:p>
          <a:p>
            <a:pPr lvl="1"/>
            <a:r>
              <a:rPr lang="en-US" sz="1600" i="1" dirty="0" smtClean="0"/>
              <a:t>Storage</a:t>
            </a:r>
            <a:r>
              <a:rPr lang="en-US" sz="1600" dirty="0" smtClean="0"/>
              <a:t> </a:t>
            </a:r>
            <a:r>
              <a:rPr lang="en-US" sz="1600" dirty="0"/>
              <a:t>– A physical storage device can be abstracted into a virtual storage device or a virtual disk.</a:t>
            </a:r>
          </a:p>
          <a:p>
            <a:pPr lvl="1"/>
            <a:r>
              <a:rPr lang="en-US" sz="1600" i="1" dirty="0" smtClean="0"/>
              <a:t>Network</a:t>
            </a:r>
            <a:r>
              <a:rPr lang="en-US" sz="1600" dirty="0" smtClean="0"/>
              <a:t> </a:t>
            </a:r>
            <a:r>
              <a:rPr lang="en-US" sz="1600" dirty="0"/>
              <a:t>– Physical routers and switches can be abstracted into logical network fabrics, such as VLANs.</a:t>
            </a:r>
          </a:p>
          <a:p>
            <a:pPr lvl="1"/>
            <a:r>
              <a:rPr lang="en-US" sz="1600" i="1" dirty="0" smtClean="0"/>
              <a:t>Power</a:t>
            </a:r>
            <a:r>
              <a:rPr lang="en-US" sz="1600" dirty="0" smtClean="0"/>
              <a:t> </a:t>
            </a:r>
            <a:r>
              <a:rPr lang="en-US" sz="1600" dirty="0"/>
              <a:t>– A physical UPS and power distribution units can be abstracted into what are commonly referred to as virtual UPSs.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5.3. Virtualization 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4495800"/>
            <a:ext cx="3492500" cy="2222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2400" y="6400800"/>
            <a:ext cx="24968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</a:rPr>
              <a:t>Source: </a:t>
            </a:r>
            <a:r>
              <a:rPr lang="en-US" sz="1200" dirty="0" err="1" smtClean="0">
                <a:solidFill>
                  <a:srgbClr val="0000FF"/>
                </a:solidFill>
              </a:rPr>
              <a:t>itechthoughts.wordpress.com</a:t>
            </a:r>
            <a:endParaRPr lang="en-US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1616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Virtualization is a conversion process that translates unique IT hardware into emulated and standardized software-based copies. </a:t>
            </a:r>
            <a:endParaRPr lang="en-US" sz="1800" dirty="0" smtClean="0"/>
          </a:p>
          <a:p>
            <a:r>
              <a:rPr lang="en-US" sz="1800" dirty="0"/>
              <a:t>V</a:t>
            </a:r>
            <a:r>
              <a:rPr lang="en-US" sz="1800" dirty="0" smtClean="0"/>
              <a:t>irtual </a:t>
            </a:r>
            <a:r>
              <a:rPr lang="en-US" sz="1800" dirty="0"/>
              <a:t>servers can easily be moved to another virtualization host, automatically resolving multiple hardware-software incompatibility issues. </a:t>
            </a:r>
            <a:endParaRPr lang="en-US" sz="1800" dirty="0" smtClean="0"/>
          </a:p>
          <a:p>
            <a:r>
              <a:rPr lang="en-US" sz="1800" dirty="0"/>
              <a:t>C</a:t>
            </a:r>
            <a:r>
              <a:rPr lang="en-US" sz="1800" dirty="0" smtClean="0"/>
              <a:t>loning </a:t>
            </a:r>
            <a:r>
              <a:rPr lang="en-US" sz="1800" dirty="0"/>
              <a:t>and manipulating virtual IT resources is much easier than duplicating physical hardware.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Independence</a:t>
            </a:r>
          </a:p>
        </p:txBody>
      </p:sp>
    </p:spTree>
    <p:extLst>
      <p:ext uri="{BB962C8B-B14F-4D97-AF65-F5344CB8AC3E}">
        <p14:creationId xmlns:p14="http://schemas.microsoft.com/office/powerpoint/2010/main" xmlns="" val="1309909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The coordination function that is provided by the virtualization software allows multiple virtual servers to be simultaneously created in the same virtualization host. </a:t>
            </a:r>
            <a:endParaRPr lang="en-US" sz="1800" dirty="0" smtClean="0"/>
          </a:p>
          <a:p>
            <a:r>
              <a:rPr lang="en-US" sz="1800" dirty="0"/>
              <a:t>E</a:t>
            </a:r>
            <a:r>
              <a:rPr lang="en-US" sz="1800" dirty="0" smtClean="0"/>
              <a:t>nables </a:t>
            </a:r>
            <a:r>
              <a:rPr lang="en-US" sz="1800" dirty="0"/>
              <a:t>different virtual servers to share one physical server. </a:t>
            </a:r>
            <a:endParaRPr lang="en-US" sz="1800" dirty="0" smtClean="0"/>
          </a:p>
          <a:p>
            <a:r>
              <a:rPr lang="en-US" sz="1800" dirty="0"/>
              <a:t>I</a:t>
            </a:r>
            <a:r>
              <a:rPr lang="en-US" sz="1800" dirty="0" smtClean="0"/>
              <a:t>s </a:t>
            </a:r>
            <a:r>
              <a:rPr lang="en-US" sz="1800" dirty="0"/>
              <a:t>commonly used to increase hardware utilization, load balancing, and optimization of available IT resources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I</a:t>
            </a:r>
            <a:r>
              <a:rPr lang="en-US" sz="1800" dirty="0" smtClean="0"/>
              <a:t>s </a:t>
            </a:r>
            <a:r>
              <a:rPr lang="en-US" sz="1800" dirty="0"/>
              <a:t>fundamental capability directly supports common cloud features, such as on-demand usage, resource pooling, elasticity, scalability, and resiliency.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Consolidation</a:t>
            </a:r>
          </a:p>
        </p:txBody>
      </p:sp>
    </p:spTree>
    <p:extLst>
      <p:ext uri="{BB962C8B-B14F-4D97-AF65-F5344CB8AC3E}">
        <p14:creationId xmlns:p14="http://schemas.microsoft.com/office/powerpoint/2010/main" xmlns="" val="2934551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685800" y="2057400"/>
            <a:ext cx="8458200" cy="4419600"/>
          </a:xfrm>
        </p:spPr>
        <p:txBody>
          <a:bodyPr/>
          <a:lstStyle/>
          <a:p>
            <a:r>
              <a:rPr lang="en-US" sz="1800" dirty="0"/>
              <a:t>Internet Service Providers (ISPs</a:t>
            </a:r>
            <a:r>
              <a:rPr lang="en-US" sz="1800" dirty="0" smtClean="0"/>
              <a:t>)</a:t>
            </a:r>
          </a:p>
          <a:p>
            <a:r>
              <a:rPr lang="en-US" sz="1800" dirty="0"/>
              <a:t>Connectionless Packet Switching (Datagram Networks</a:t>
            </a:r>
            <a:r>
              <a:rPr lang="en-US" sz="1800" dirty="0" smtClean="0"/>
              <a:t>)</a:t>
            </a:r>
          </a:p>
          <a:p>
            <a:r>
              <a:rPr lang="en-US" sz="1800" dirty="0"/>
              <a:t>Router-Based </a:t>
            </a:r>
            <a:r>
              <a:rPr lang="en-US" sz="1800" dirty="0" smtClean="0"/>
              <a:t>Interconnectivity</a:t>
            </a:r>
          </a:p>
          <a:p>
            <a:pPr lvl="1"/>
            <a:r>
              <a:rPr lang="en-US" sz="1600" dirty="0"/>
              <a:t>Physical </a:t>
            </a:r>
            <a:r>
              <a:rPr lang="en-US" sz="1600" dirty="0" smtClean="0"/>
              <a:t>Network</a:t>
            </a:r>
          </a:p>
          <a:p>
            <a:pPr lvl="1"/>
            <a:r>
              <a:rPr lang="en-US" sz="1600" dirty="0"/>
              <a:t>Transport Layer </a:t>
            </a:r>
            <a:r>
              <a:rPr lang="en-US" sz="1600" dirty="0" smtClean="0"/>
              <a:t>Protocol</a:t>
            </a:r>
          </a:p>
          <a:p>
            <a:pPr lvl="1"/>
            <a:r>
              <a:rPr lang="en-US" sz="1600" dirty="0"/>
              <a:t>Application Layer </a:t>
            </a:r>
            <a:r>
              <a:rPr lang="en-US" sz="1600" dirty="0" smtClean="0"/>
              <a:t>Protocol</a:t>
            </a:r>
          </a:p>
          <a:p>
            <a:r>
              <a:rPr lang="en-US" sz="1800" dirty="0"/>
              <a:t>Technical and Business </a:t>
            </a:r>
            <a:r>
              <a:rPr lang="en-US" sz="1800" dirty="0" smtClean="0"/>
              <a:t>Considerations </a:t>
            </a:r>
          </a:p>
          <a:p>
            <a:pPr lvl="1"/>
            <a:r>
              <a:rPr lang="en-US" sz="1600" dirty="0" smtClean="0"/>
              <a:t>Connectivity Issues</a:t>
            </a:r>
          </a:p>
          <a:p>
            <a:r>
              <a:rPr lang="en-US" sz="1800" dirty="0" smtClean="0"/>
              <a:t>Network Bandwidth and Latency Issues</a:t>
            </a:r>
          </a:p>
          <a:p>
            <a:r>
              <a:rPr lang="en-US" sz="1800" dirty="0" smtClean="0"/>
              <a:t>Cloud </a:t>
            </a:r>
            <a:r>
              <a:rPr lang="en-US" sz="1800" dirty="0"/>
              <a:t>Carrier and Cloud Provider Selection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5.1 Broadband </a:t>
            </a:r>
            <a:r>
              <a:rPr lang="en-US" dirty="0"/>
              <a:t>Networks and Internet Architecture</a:t>
            </a:r>
          </a:p>
        </p:txBody>
      </p:sp>
    </p:spTree>
    <p:extLst>
      <p:ext uri="{BB962C8B-B14F-4D97-AF65-F5344CB8AC3E}">
        <p14:creationId xmlns:p14="http://schemas.microsoft.com/office/powerpoint/2010/main" xmlns="" val="3780657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Virtual servers are created as virtual disk images that contain binary file copies of hard disk content. </a:t>
            </a:r>
          </a:p>
          <a:p>
            <a:r>
              <a:rPr lang="en-US" sz="1800" dirty="0"/>
              <a:t>V</a:t>
            </a:r>
            <a:r>
              <a:rPr lang="en-US" sz="1800" dirty="0" smtClean="0"/>
              <a:t>irtual </a:t>
            </a:r>
            <a:r>
              <a:rPr lang="en-US" sz="1800" b="1" dirty="0"/>
              <a:t>disk images </a:t>
            </a:r>
            <a:r>
              <a:rPr lang="en-US" sz="1800" dirty="0"/>
              <a:t>are accessible to the host’s operating system, meaning simple file operations, such as copy, move, and paste, can be used to replicate, migrate, and back up the virtual server.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Resource Replication</a:t>
            </a:r>
          </a:p>
        </p:txBody>
      </p:sp>
      <p:pic>
        <p:nvPicPr>
          <p:cNvPr id="4" name="Picture 3" descr="Screen Shot 2015-03-07 at 11.15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51659" y="4131541"/>
            <a:ext cx="1968500" cy="673100"/>
          </a:xfrm>
          <a:prstGeom prst="rect">
            <a:avLst/>
          </a:prstGeom>
        </p:spPr>
      </p:pic>
      <p:pic>
        <p:nvPicPr>
          <p:cNvPr id="5" name="Picture 4" descr="Screen Shot 2015-03-07 at 11.17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19600" y="4267200"/>
            <a:ext cx="21971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28438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Operating system-based virtualization is the installation of virtualization software in a pre-existing operating system, which is called the </a:t>
            </a:r>
            <a:r>
              <a:rPr lang="en-US" sz="1800" i="1" dirty="0"/>
              <a:t>host operating </a:t>
            </a:r>
            <a:r>
              <a:rPr lang="en-US" sz="1800" i="1" dirty="0" smtClean="0"/>
              <a:t>system</a:t>
            </a:r>
          </a:p>
          <a:p>
            <a:r>
              <a:rPr lang="en-US" sz="1800" dirty="0" smtClean="0"/>
              <a:t>Hardware </a:t>
            </a:r>
            <a:r>
              <a:rPr lang="en-US" sz="1800" dirty="0"/>
              <a:t>independence that is enabled by virtualization allows hardware IT resources to be more flexibly used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Virtualization software translates hardware IT resources that require unique software for operation into virtualized IT resources that are compatible with a range of operating systems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S</a:t>
            </a:r>
            <a:r>
              <a:rPr lang="en-US" sz="1800" dirty="0" smtClean="0"/>
              <a:t>ystem</a:t>
            </a:r>
            <a:r>
              <a:rPr lang="en-US" sz="1800" dirty="0"/>
              <a:t>-based virtualization is the processing overhead required to run the virtualization software and host operating systems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Estimating, monitoring, and managing the resulting impact can be challenging because it requires expertise in system workloads, software and hardware environments, and sophisticated monitoring tools.</a:t>
            </a:r>
            <a:endParaRPr lang="en-US" sz="1800" dirty="0" smtClean="0"/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00FF"/>
                </a:solidFill>
              </a:rPr>
              <a:t>Operating System-Based Virtualization</a:t>
            </a:r>
          </a:p>
        </p:txBody>
      </p:sp>
    </p:spTree>
    <p:extLst>
      <p:ext uri="{BB962C8B-B14F-4D97-AF65-F5344CB8AC3E}">
        <p14:creationId xmlns:p14="http://schemas.microsoft.com/office/powerpoint/2010/main" xmlns="" val="3113064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05-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55013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81000" y="5812060"/>
            <a:ext cx="78490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5.8 The different logical layers of operating system-based virtualization, in which the VM is first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	installed into a full host operating system and subsequently used to generate virtual machines.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2200" y="2668250"/>
            <a:ext cx="294661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Hypervisor type?</a:t>
            </a:r>
          </a:p>
          <a:p>
            <a:endParaRPr lang="en-US" sz="2800" dirty="0">
              <a:solidFill>
                <a:srgbClr val="0000FF"/>
              </a:solidFill>
            </a:endParaRPr>
          </a:p>
          <a:p>
            <a:r>
              <a:rPr lang="en-US" sz="2800" dirty="0" smtClean="0">
                <a:solidFill>
                  <a:srgbClr val="0000FF"/>
                </a:solidFill>
              </a:rPr>
              <a:t>Example products?</a:t>
            </a:r>
          </a:p>
          <a:p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4090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R</a:t>
            </a:r>
            <a:r>
              <a:rPr lang="en-US" sz="1800" dirty="0" smtClean="0"/>
              <a:t>epresents </a:t>
            </a:r>
            <a:r>
              <a:rPr lang="en-US" sz="1800" dirty="0"/>
              <a:t>the installation of virtualization software directly on the physical host hardware so as to bypass the host operating </a:t>
            </a:r>
            <a:r>
              <a:rPr lang="en-US" sz="1800" dirty="0" smtClean="0"/>
              <a:t>system.</a:t>
            </a:r>
          </a:p>
          <a:p>
            <a:r>
              <a:rPr lang="en-US" sz="1800" dirty="0"/>
              <a:t>Allowing the virtual servers to interact with hardware without requiring intermediary action from the host operating system generally makes hardware-based virtualization more efficient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Virtualization software is typically referred to as a </a:t>
            </a:r>
            <a:r>
              <a:rPr lang="en-US" sz="1800" i="1" dirty="0"/>
              <a:t>hypervisor</a:t>
            </a:r>
            <a:r>
              <a:rPr lang="en-US" sz="1800" dirty="0"/>
              <a:t> for this type of processing. </a:t>
            </a:r>
            <a:endParaRPr lang="en-US" sz="1800" dirty="0" smtClean="0"/>
          </a:p>
          <a:p>
            <a:r>
              <a:rPr lang="en-US" sz="1800" dirty="0" smtClean="0"/>
              <a:t>A </a:t>
            </a:r>
            <a:r>
              <a:rPr lang="en-US" sz="1800" dirty="0"/>
              <a:t>hypervisor has a simple user-interface that requires a negligible amount of storage space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M</a:t>
            </a:r>
            <a:r>
              <a:rPr lang="en-US" sz="1800" dirty="0" smtClean="0"/>
              <a:t>ain </a:t>
            </a:r>
            <a:r>
              <a:rPr lang="en-US" sz="1800" dirty="0"/>
              <a:t>issues of hardware-based virtualization concerns compatibility with hardware devices.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Hardware-Based Virtualization</a:t>
            </a:r>
          </a:p>
        </p:txBody>
      </p:sp>
    </p:spTree>
    <p:extLst>
      <p:ext uri="{BB962C8B-B14F-4D97-AF65-F5344CB8AC3E}">
        <p14:creationId xmlns:p14="http://schemas.microsoft.com/office/powerpoint/2010/main" xmlns="" val="2564297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05-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623671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14400" y="5638800"/>
            <a:ext cx="512868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5.9 The different logical layers of hardware-based virtualization, which does not require another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	host operating system.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0" y="5105400"/>
            <a:ext cx="294661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Hypervisor type?</a:t>
            </a:r>
          </a:p>
          <a:p>
            <a:endParaRPr lang="en-US" sz="2800" dirty="0">
              <a:solidFill>
                <a:srgbClr val="0000FF"/>
              </a:solidFill>
            </a:endParaRPr>
          </a:p>
          <a:p>
            <a:r>
              <a:rPr lang="en-US" sz="2800" dirty="0" smtClean="0">
                <a:solidFill>
                  <a:srgbClr val="0000FF"/>
                </a:solidFill>
              </a:rPr>
              <a:t>Example products?</a:t>
            </a:r>
          </a:p>
          <a:p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9608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Modern virtualization software provides several advanced management functions that can automate administration tasks and reduce the overall operational burden on virtualized IT resources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Virtualized IT resource management is often supported by </a:t>
            </a:r>
            <a:r>
              <a:rPr lang="en-US" sz="1800" i="1" dirty="0"/>
              <a:t>virtualization infrastructure management (VIM)</a:t>
            </a:r>
            <a:r>
              <a:rPr lang="en-US" sz="1800" dirty="0"/>
              <a:t> tools that collectively manage virtual IT resources and rely on a centralized management </a:t>
            </a:r>
            <a:r>
              <a:rPr lang="en-US" sz="1800" dirty="0" smtClean="0"/>
              <a:t>module</a:t>
            </a:r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Management</a:t>
            </a:r>
          </a:p>
        </p:txBody>
      </p:sp>
    </p:spTree>
    <p:extLst>
      <p:ext uri="{BB962C8B-B14F-4D97-AF65-F5344CB8AC3E}">
        <p14:creationId xmlns:p14="http://schemas.microsoft.com/office/powerpoint/2010/main" xmlns="" val="2491667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3-07 at 11.33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62000"/>
            <a:ext cx="5479603" cy="4038600"/>
          </a:xfrm>
          <a:prstGeom prst="rect">
            <a:avLst/>
          </a:prstGeom>
        </p:spPr>
      </p:pic>
      <p:pic>
        <p:nvPicPr>
          <p:cNvPr id="6" name="Picture 5" descr="Screen Shot 2015-03-07 at 11.28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29182" y="4127500"/>
            <a:ext cx="5435600" cy="2730500"/>
          </a:xfrm>
          <a:prstGeom prst="rect">
            <a:avLst/>
          </a:prstGeom>
        </p:spPr>
      </p:pic>
      <p:pic>
        <p:nvPicPr>
          <p:cNvPr id="7" name="Picture 6" descr="Screen Shot 2015-03-07 at 11.44.4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3000" y="990600"/>
            <a:ext cx="4038600" cy="2311400"/>
          </a:xfrm>
          <a:prstGeom prst="rect">
            <a:avLst/>
          </a:prstGeom>
        </p:spPr>
      </p:pic>
      <p:pic>
        <p:nvPicPr>
          <p:cNvPr id="8" name="Picture 7" descr="Screen Shot 2015-03-07 at 11.29.4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81500"/>
            <a:ext cx="3606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0579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i="1" dirty="0"/>
              <a:t>Performance Overhead</a:t>
            </a:r>
            <a:r>
              <a:rPr lang="en-US" sz="1800" dirty="0"/>
              <a:t> – Virtualization may not be ideal for complex systems that have high workloads with little use for resource sharing and replication</a:t>
            </a:r>
            <a:r>
              <a:rPr lang="en-US" sz="1800" dirty="0" smtClean="0"/>
              <a:t>.</a:t>
            </a:r>
          </a:p>
          <a:p>
            <a:r>
              <a:rPr lang="en-US" sz="1800" i="1" dirty="0"/>
              <a:t>Special Hardware Compatibility</a:t>
            </a:r>
            <a:r>
              <a:rPr lang="en-US" sz="1800" dirty="0"/>
              <a:t> – Many hardware vendors that distribute specialized hardware may not have device driver versions that are compatible with virtualization software</a:t>
            </a:r>
            <a:r>
              <a:rPr lang="en-US" sz="1800" dirty="0" smtClean="0"/>
              <a:t>.</a:t>
            </a:r>
          </a:p>
          <a:p>
            <a:r>
              <a:rPr lang="en-US" sz="1800" i="1" dirty="0"/>
              <a:t>Portability</a:t>
            </a:r>
            <a:r>
              <a:rPr lang="en-US" sz="1800" dirty="0"/>
              <a:t> – The programmatic and management interfaces that establish administration environments for a virtualization program to operate with various virtualization solutions can introduce portability gaps due to incompatibilities. Initiatives such as the </a:t>
            </a:r>
            <a:r>
              <a:rPr lang="en-US" sz="1800" dirty="0">
                <a:hlinkClick r:id="rId2"/>
              </a:rPr>
              <a:t>Open Virtualization Format (OVF) </a:t>
            </a:r>
            <a:r>
              <a:rPr lang="en-US" sz="1800" dirty="0"/>
              <a:t>for the standardization of virtual disk image formats are dedicated to alleviating this concern</a:t>
            </a:r>
            <a:r>
              <a:rPr lang="en-US" sz="1800" dirty="0" smtClean="0"/>
              <a:t>.</a:t>
            </a:r>
          </a:p>
          <a:p>
            <a:pPr lvl="1"/>
            <a:r>
              <a:rPr lang="en-US" sz="1600" dirty="0">
                <a:hlinkClick r:id="rId3"/>
              </a:rPr>
              <a:t>How to Convert VMware Virtual Machines to XenServer Virtual </a:t>
            </a:r>
            <a:r>
              <a:rPr lang="en-US" sz="1600" dirty="0" smtClean="0">
                <a:hlinkClick r:id="rId3"/>
              </a:rPr>
              <a:t>Machines</a:t>
            </a:r>
            <a:endParaRPr lang="en-US" sz="1600" dirty="0" smtClean="0"/>
          </a:p>
          <a:p>
            <a:pPr lvl="1"/>
            <a:r>
              <a:rPr lang="en-US" sz="1600" dirty="0">
                <a:hlinkClick r:id="rId4"/>
              </a:rPr>
              <a:t>Convert-</a:t>
            </a:r>
            <a:r>
              <a:rPr lang="en-US" sz="1600" dirty="0" smtClean="0">
                <a:hlinkClick r:id="rId4"/>
              </a:rPr>
              <a:t>VHD</a:t>
            </a:r>
            <a:endParaRPr lang="en-US" sz="1600" dirty="0" smtClean="0"/>
          </a:p>
          <a:p>
            <a:pPr lvl="1"/>
            <a:r>
              <a:rPr lang="en-US" sz="1600" dirty="0">
                <a:hlinkClick r:id="rId5"/>
              </a:rPr>
              <a:t>VMware Open Virtualization Format Tool </a:t>
            </a:r>
            <a:r>
              <a:rPr lang="en-US" sz="1600" dirty="0" smtClean="0">
                <a:hlinkClick r:id="rId5"/>
              </a:rPr>
              <a:t>4.0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</p:spTree>
    <p:extLst>
      <p:ext uri="{BB962C8B-B14F-4D97-AF65-F5344CB8AC3E}">
        <p14:creationId xmlns:p14="http://schemas.microsoft.com/office/powerpoint/2010/main" xmlns="" val="2470870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C</a:t>
            </a:r>
            <a:r>
              <a:rPr lang="en-US" sz="1800" dirty="0" smtClean="0"/>
              <a:t>loud </a:t>
            </a:r>
            <a:r>
              <a:rPr lang="en-US" sz="1800" dirty="0"/>
              <a:t>computing’s fundamental reliance on internetworking, Web browser universality, and the ease of Web-based service </a:t>
            </a:r>
            <a:r>
              <a:rPr lang="en-US" sz="1800" dirty="0" smtClean="0"/>
              <a:t>development.</a:t>
            </a:r>
          </a:p>
          <a:p>
            <a:r>
              <a:rPr lang="en-US" sz="1800" dirty="0" smtClean="0"/>
              <a:t>Web </a:t>
            </a:r>
            <a:r>
              <a:rPr lang="en-US" sz="1800" dirty="0"/>
              <a:t>technology is generally used as both the implementation medium and the management interface for cloud services.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5.4. Web Technology</a:t>
            </a:r>
          </a:p>
        </p:txBody>
      </p:sp>
    </p:spTree>
    <p:extLst>
      <p:ext uri="{BB962C8B-B14F-4D97-AF65-F5344CB8AC3E}">
        <p14:creationId xmlns:p14="http://schemas.microsoft.com/office/powerpoint/2010/main" xmlns="" val="3466773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i="1" dirty="0"/>
              <a:t>Uniform Resource Locator (URL)</a:t>
            </a:r>
            <a:r>
              <a:rPr lang="en-US" sz="1800" dirty="0"/>
              <a:t> – A standard syntax used for creating identifiers that point to Web-based resources, the URL is often structured using a logical network location.</a:t>
            </a:r>
          </a:p>
          <a:p>
            <a:r>
              <a:rPr lang="en-US" sz="1800" i="1" dirty="0" smtClean="0"/>
              <a:t>Hypertext </a:t>
            </a:r>
            <a:r>
              <a:rPr lang="en-US" sz="1800" i="1" dirty="0"/>
              <a:t>Transfer Protocol (HTTP)</a:t>
            </a:r>
            <a:r>
              <a:rPr lang="en-US" sz="1800" dirty="0"/>
              <a:t> – This is the primary communications protocol used to exchange content and data throughout the World Wide Web. URLs are typically transmitted via HTTP.</a:t>
            </a:r>
          </a:p>
          <a:p>
            <a:r>
              <a:rPr lang="en-US" sz="1800" i="1" dirty="0" smtClean="0"/>
              <a:t>Markup </a:t>
            </a:r>
            <a:r>
              <a:rPr lang="en-US" sz="1800" i="1" dirty="0"/>
              <a:t>Languages (HTML</a:t>
            </a:r>
            <a:r>
              <a:rPr lang="en-US" sz="1800" dirty="0"/>
              <a:t>, </a:t>
            </a:r>
            <a:r>
              <a:rPr lang="en-US" sz="1800" i="1" dirty="0"/>
              <a:t>XML)</a:t>
            </a:r>
            <a:r>
              <a:rPr lang="en-US" sz="1800" dirty="0"/>
              <a:t> – Markup languages provide a lightweight means of expressing Web-centric data and metadata. The two primary markup </a:t>
            </a:r>
            <a:r>
              <a:rPr lang="en-US" sz="1800" dirty="0" smtClean="0"/>
              <a:t>languages:</a:t>
            </a:r>
          </a:p>
          <a:p>
            <a:pPr lvl="1"/>
            <a:r>
              <a:rPr lang="en-US" sz="1600" dirty="0" smtClean="0"/>
              <a:t>HTML: which </a:t>
            </a:r>
            <a:r>
              <a:rPr lang="en-US" sz="1600" dirty="0"/>
              <a:t>is used to express the presentation of Web </a:t>
            </a:r>
            <a:r>
              <a:rPr lang="en-US" sz="1600" dirty="0" smtClean="0"/>
              <a:t>pages</a:t>
            </a:r>
          </a:p>
          <a:p>
            <a:pPr lvl="1"/>
            <a:r>
              <a:rPr lang="en-US" sz="1600" dirty="0" smtClean="0"/>
              <a:t>XML: which </a:t>
            </a:r>
            <a:r>
              <a:rPr lang="en-US" sz="1600" dirty="0"/>
              <a:t>allows for the definition of vocabularies used to associate meaning to Web-based data via </a:t>
            </a:r>
            <a:r>
              <a:rPr lang="en-US" sz="1600" dirty="0" smtClean="0"/>
              <a:t>metadata</a:t>
            </a:r>
            <a:r>
              <a:rPr lang="en-US" sz="1600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Web Technology</a:t>
            </a:r>
          </a:p>
        </p:txBody>
      </p:sp>
    </p:spTree>
    <p:extLst>
      <p:ext uri="{BB962C8B-B14F-4D97-AF65-F5344CB8AC3E}">
        <p14:creationId xmlns:p14="http://schemas.microsoft.com/office/powerpoint/2010/main" xmlns="" val="379183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g05-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38312" y="37817"/>
            <a:ext cx="5500688" cy="647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533400" y="6477000"/>
            <a:ext cx="72981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33CC"/>
                </a:solidFill>
              </a:rPr>
              <a:t>Figure 5.1 Messages travel over dynamic network routes in this </a:t>
            </a:r>
            <a:r>
              <a:rPr lang="en-US" sz="1400" b="1" dirty="0">
                <a:solidFill>
                  <a:srgbClr val="FF0000"/>
                </a:solidFill>
              </a:rPr>
              <a:t>ISP</a:t>
            </a:r>
            <a:r>
              <a:rPr lang="en-US" sz="1400" dirty="0">
                <a:solidFill>
                  <a:srgbClr val="0033CC"/>
                </a:solidFill>
              </a:rPr>
              <a:t> internetworking configuration.</a:t>
            </a:r>
          </a:p>
        </p:txBody>
      </p:sp>
    </p:spTree>
    <p:extLst>
      <p:ext uri="{BB962C8B-B14F-4D97-AF65-F5344CB8AC3E}">
        <p14:creationId xmlns:p14="http://schemas.microsoft.com/office/powerpoint/2010/main" xmlns="" val="763047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Applications</a:t>
            </a:r>
          </a:p>
        </p:txBody>
      </p:sp>
      <p:pic>
        <p:nvPicPr>
          <p:cNvPr id="4" name="Picture 2" descr="Fig05-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95450"/>
            <a:ext cx="572452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045842" y="6397823"/>
            <a:ext cx="49645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5.10 The three basic architectural tiers of Web applications.</a:t>
            </a:r>
          </a:p>
        </p:txBody>
      </p:sp>
    </p:spTree>
    <p:extLst>
      <p:ext uri="{BB962C8B-B14F-4D97-AF65-F5344CB8AC3E}">
        <p14:creationId xmlns:p14="http://schemas.microsoft.com/office/powerpoint/2010/main" xmlns="" val="871203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The multitenant application design was created to enable multiple users (tenants) to access the same application logic simultaneously. </a:t>
            </a:r>
            <a:endParaRPr lang="en-US" sz="1800" dirty="0" smtClean="0"/>
          </a:p>
          <a:p>
            <a:r>
              <a:rPr lang="en-US" sz="1800" dirty="0" smtClean="0"/>
              <a:t>Each </a:t>
            </a:r>
            <a:r>
              <a:rPr lang="en-US" sz="1800" dirty="0"/>
              <a:t>tenant has its own view of the application that it uses, administers, and customizes as a dedicated instance of the software while remaining unaware of other tenants that are using the same application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Multitenant applications ensure that tenants do not have access to data and configuration information that is not their own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Tenants can individually customize features of the application, such as:</a:t>
            </a:r>
          </a:p>
          <a:p>
            <a:pPr lvl="1"/>
            <a:r>
              <a:rPr lang="en-US" sz="1600" i="1" dirty="0" smtClean="0"/>
              <a:t>User </a:t>
            </a:r>
            <a:r>
              <a:rPr lang="en-US" sz="1600" i="1" dirty="0"/>
              <a:t>Interface</a:t>
            </a:r>
            <a:r>
              <a:rPr lang="en-US" sz="1600" dirty="0"/>
              <a:t> – Tenants can define a specialized “look and feel” for their application interface.</a:t>
            </a:r>
          </a:p>
          <a:p>
            <a:pPr lvl="1"/>
            <a:r>
              <a:rPr lang="en-US" sz="1600" i="1" dirty="0" smtClean="0"/>
              <a:t>Business </a:t>
            </a:r>
            <a:r>
              <a:rPr lang="en-US" sz="1600" i="1" dirty="0"/>
              <a:t>Process</a:t>
            </a:r>
            <a:r>
              <a:rPr lang="en-US" sz="1600" dirty="0"/>
              <a:t> – Tenants can customize the rules, logic, and workflows of the business processes that are implemented in the application.</a:t>
            </a:r>
          </a:p>
          <a:p>
            <a:pPr lvl="1"/>
            <a:r>
              <a:rPr lang="en-US" sz="1600" i="1" dirty="0" smtClean="0"/>
              <a:t>Data </a:t>
            </a:r>
            <a:r>
              <a:rPr lang="en-US" sz="1600" i="1" dirty="0"/>
              <a:t>Model</a:t>
            </a:r>
            <a:r>
              <a:rPr lang="en-US" sz="1600" dirty="0"/>
              <a:t> – Tenants can extend the data schema of the application to include, exclude, or rename fields in the application data structures.</a:t>
            </a:r>
          </a:p>
          <a:p>
            <a:pPr lvl="1"/>
            <a:r>
              <a:rPr lang="en-US" sz="1600" i="1" dirty="0" smtClean="0"/>
              <a:t>Access </a:t>
            </a:r>
            <a:r>
              <a:rPr lang="en-US" sz="1600" i="1" dirty="0"/>
              <a:t>Control</a:t>
            </a:r>
            <a:r>
              <a:rPr lang="en-US" sz="1600" dirty="0"/>
              <a:t> – Tenants can independently control the access rights for users and groups.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5.5. Multitenant Technology</a:t>
            </a:r>
          </a:p>
        </p:txBody>
      </p:sp>
    </p:spTree>
    <p:extLst>
      <p:ext uri="{BB962C8B-B14F-4D97-AF65-F5344CB8AC3E}">
        <p14:creationId xmlns:p14="http://schemas.microsoft.com/office/powerpoint/2010/main" xmlns="" val="1650183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Multitenant application architecture is often significantly more complex than that of single-tenant applications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Common characteristics of multitenant applications include:</a:t>
            </a:r>
          </a:p>
          <a:p>
            <a:pPr lvl="1"/>
            <a:r>
              <a:rPr lang="en-US" sz="1600" i="1" dirty="0" smtClean="0"/>
              <a:t>Usage </a:t>
            </a:r>
            <a:r>
              <a:rPr lang="en-US" sz="1600" i="1" dirty="0"/>
              <a:t>Isolation</a:t>
            </a:r>
            <a:r>
              <a:rPr lang="en-US" sz="1600" dirty="0"/>
              <a:t> – The usage behavior of one tenant does not affect the application availability and performance of other tenants.</a:t>
            </a:r>
          </a:p>
          <a:p>
            <a:pPr lvl="1"/>
            <a:r>
              <a:rPr lang="en-US" sz="1600" i="1" dirty="0" smtClean="0"/>
              <a:t>Data </a:t>
            </a:r>
            <a:r>
              <a:rPr lang="en-US" sz="1600" i="1" dirty="0"/>
              <a:t>Security</a:t>
            </a:r>
            <a:r>
              <a:rPr lang="en-US" sz="1600" dirty="0"/>
              <a:t> – Tenants cannot access data that belongs to other tenants.</a:t>
            </a:r>
          </a:p>
          <a:p>
            <a:pPr lvl="1"/>
            <a:r>
              <a:rPr lang="en-US" sz="1600" i="1" dirty="0" smtClean="0"/>
              <a:t>Recovery</a:t>
            </a:r>
            <a:r>
              <a:rPr lang="en-US" sz="1600" dirty="0" smtClean="0"/>
              <a:t> </a:t>
            </a:r>
            <a:r>
              <a:rPr lang="en-US" sz="1600" dirty="0"/>
              <a:t>– Backup and restore procedures are separately executed for the data of each tenant.</a:t>
            </a:r>
          </a:p>
          <a:p>
            <a:pPr lvl="1"/>
            <a:r>
              <a:rPr lang="en-US" sz="1600" i="1" dirty="0" smtClean="0"/>
              <a:t>Application </a:t>
            </a:r>
            <a:r>
              <a:rPr lang="en-US" sz="1600" i="1" dirty="0"/>
              <a:t>Upgrades</a:t>
            </a:r>
            <a:r>
              <a:rPr lang="en-US" sz="1600" dirty="0"/>
              <a:t> – Tenants are not negatively affected by the synchronous upgrading of shared software artifacts.</a:t>
            </a:r>
          </a:p>
          <a:p>
            <a:pPr lvl="1"/>
            <a:r>
              <a:rPr lang="en-US" sz="1600" i="1" dirty="0" smtClean="0"/>
              <a:t>Scalability</a:t>
            </a:r>
            <a:r>
              <a:rPr lang="en-US" sz="1600" dirty="0" smtClean="0"/>
              <a:t> </a:t>
            </a:r>
            <a:r>
              <a:rPr lang="en-US" sz="1600" dirty="0"/>
              <a:t>– The application can scale to accommodate increases in usage by existing tenants and/or increases in the number of tenants.</a:t>
            </a:r>
          </a:p>
          <a:p>
            <a:pPr lvl="1"/>
            <a:r>
              <a:rPr lang="en-US" sz="1600" i="1" dirty="0" smtClean="0"/>
              <a:t>Metered </a:t>
            </a:r>
            <a:r>
              <a:rPr lang="en-US" sz="1600" i="1" dirty="0"/>
              <a:t>Usage</a:t>
            </a:r>
            <a:r>
              <a:rPr lang="en-US" sz="1600" dirty="0"/>
              <a:t> – Tenants are charged only for the application processing and features that are actually consumed.</a:t>
            </a:r>
          </a:p>
          <a:p>
            <a:pPr lvl="1"/>
            <a:r>
              <a:rPr lang="en-US" sz="1600" i="1" dirty="0" smtClean="0"/>
              <a:t>Data </a:t>
            </a:r>
            <a:r>
              <a:rPr lang="en-US" sz="1600" i="1" dirty="0"/>
              <a:t>Tier Isolation</a:t>
            </a:r>
            <a:r>
              <a:rPr lang="en-US" sz="1600" dirty="0"/>
              <a:t> – Tenants can have individual databases, tables, and/or schemas isolated from other tenants.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5.5. Multitenant </a:t>
            </a:r>
            <a:r>
              <a:rPr lang="en-US" dirty="0" smtClean="0"/>
              <a:t>Technology (cont..)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81733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05-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066800"/>
            <a:ext cx="4875213" cy="533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195537" y="6474023"/>
            <a:ext cx="75361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5.11 A multitenant application that is serving multiple cloud service consumers simultaneously.</a:t>
            </a:r>
          </a:p>
        </p:txBody>
      </p:sp>
    </p:spTree>
    <p:extLst>
      <p:ext uri="{BB962C8B-B14F-4D97-AF65-F5344CB8AC3E}">
        <p14:creationId xmlns:p14="http://schemas.microsoft.com/office/powerpoint/2010/main" xmlns="" val="2723531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 err="1"/>
              <a:t>Multitenancy</a:t>
            </a:r>
            <a:r>
              <a:rPr lang="en-US" sz="1800" dirty="0"/>
              <a:t> is sometimes mistaken for virtualization because the concept of multiple tenants is similar to the concept of virtualized instances.</a:t>
            </a:r>
          </a:p>
          <a:p>
            <a:r>
              <a:rPr lang="en-US" sz="1800" dirty="0"/>
              <a:t>The differences lie in what is multiplied within a physical server acting as a host:</a:t>
            </a:r>
          </a:p>
          <a:p>
            <a:pPr lvl="1"/>
            <a:r>
              <a:rPr lang="en-US" sz="1600" dirty="0" smtClean="0"/>
              <a:t>With </a:t>
            </a:r>
            <a:r>
              <a:rPr lang="en-US" sz="1600" dirty="0"/>
              <a:t>virtualization: Multiple virtual copies of the server environment can be hosted by a single physical server. Each copy can be provided to different users, can be configured independently, and can contain its own operating systems and applications.</a:t>
            </a:r>
          </a:p>
          <a:p>
            <a:pPr lvl="1"/>
            <a:r>
              <a:rPr lang="en-US" sz="1600" dirty="0" smtClean="0"/>
              <a:t>With </a:t>
            </a:r>
            <a:r>
              <a:rPr lang="en-US" sz="1600" dirty="0" err="1"/>
              <a:t>multitenancy</a:t>
            </a:r>
            <a:r>
              <a:rPr lang="en-US" sz="1600" dirty="0"/>
              <a:t>: A physical or virtual server hosting an application is designed to allow usage by multiple different users. Each user feels as though they have exclusive usage of the application.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00FF"/>
                </a:solidFill>
              </a:rPr>
              <a:t>Multitenancy</a:t>
            </a:r>
            <a:r>
              <a:rPr lang="en-US" b="1" dirty="0">
                <a:solidFill>
                  <a:srgbClr val="0000FF"/>
                </a:solidFill>
              </a:rPr>
              <a:t> vs. Virtualization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7063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S</a:t>
            </a:r>
            <a:r>
              <a:rPr lang="en-US" sz="1800" dirty="0" smtClean="0"/>
              <a:t>ervice </a:t>
            </a:r>
            <a:r>
              <a:rPr lang="en-US" sz="1800" dirty="0"/>
              <a:t>technology is a keystone foundation of cloud computing that formed the basis of the “as-a-service” cloud delivery models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Web </a:t>
            </a:r>
            <a:r>
              <a:rPr lang="en-US" sz="1800" dirty="0" smtClean="0"/>
              <a:t>Services</a:t>
            </a:r>
          </a:p>
          <a:p>
            <a:pPr lvl="1"/>
            <a:r>
              <a:rPr lang="en-US" sz="1600" i="1" dirty="0"/>
              <a:t>Web Service Description Language (WSDL)</a:t>
            </a:r>
            <a:r>
              <a:rPr lang="en-US" sz="1600" dirty="0"/>
              <a:t> – This markup language is used to create a WSDL definition that defines the application programming interface (API) of a Web </a:t>
            </a:r>
            <a:r>
              <a:rPr lang="en-US" sz="1600" dirty="0" smtClean="0"/>
              <a:t>service.</a:t>
            </a:r>
            <a:endParaRPr lang="en-US" sz="1600" dirty="0"/>
          </a:p>
          <a:p>
            <a:pPr lvl="1"/>
            <a:r>
              <a:rPr lang="en-US" sz="1600" i="1" dirty="0" smtClean="0"/>
              <a:t>XML </a:t>
            </a:r>
            <a:r>
              <a:rPr lang="en-US" sz="1600" i="1" dirty="0"/>
              <a:t>Schema Definition Language (XML Schema)</a:t>
            </a:r>
            <a:r>
              <a:rPr lang="en-US" sz="1600" dirty="0"/>
              <a:t> – Messages exchanged by Web services must be expressed using XML. </a:t>
            </a:r>
          </a:p>
          <a:p>
            <a:pPr lvl="1"/>
            <a:r>
              <a:rPr lang="en-US" sz="1600" i="1" dirty="0" smtClean="0"/>
              <a:t>SOAP</a:t>
            </a:r>
            <a:r>
              <a:rPr lang="en-US" sz="1600" dirty="0" smtClean="0"/>
              <a:t> </a:t>
            </a:r>
            <a:r>
              <a:rPr lang="en-US" sz="1600" dirty="0"/>
              <a:t>– Formerly known as the Simple Object Access Protocol, this standard defines a common messaging format used for request and response messages exchanged by Web services. </a:t>
            </a:r>
            <a:endParaRPr lang="en-US" sz="1600" dirty="0" smtClean="0"/>
          </a:p>
          <a:p>
            <a:pPr lvl="1"/>
            <a:r>
              <a:rPr lang="en-US" sz="1600" i="1" dirty="0" smtClean="0"/>
              <a:t>Universal </a:t>
            </a:r>
            <a:r>
              <a:rPr lang="en-US" sz="1600" i="1" dirty="0"/>
              <a:t>Description</a:t>
            </a:r>
            <a:r>
              <a:rPr lang="en-US" sz="1600" dirty="0"/>
              <a:t>, </a:t>
            </a:r>
            <a:r>
              <a:rPr lang="en-US" sz="1600" i="1" dirty="0"/>
              <a:t>Discovery</a:t>
            </a:r>
            <a:r>
              <a:rPr lang="en-US" sz="1600" dirty="0"/>
              <a:t>, </a:t>
            </a:r>
            <a:r>
              <a:rPr lang="en-US" sz="1600" i="1" dirty="0"/>
              <a:t>and Integration (UDDI)</a:t>
            </a:r>
            <a:r>
              <a:rPr lang="en-US" sz="1600" dirty="0"/>
              <a:t> – This standard regulates service registries in which WSDL definitions can be published as part of a service catalog for discovery purposes.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5.6. Service Technology</a:t>
            </a:r>
          </a:p>
        </p:txBody>
      </p:sp>
    </p:spTree>
    <p:extLst>
      <p:ext uri="{BB962C8B-B14F-4D97-AF65-F5344CB8AC3E}">
        <p14:creationId xmlns:p14="http://schemas.microsoft.com/office/powerpoint/2010/main" xmlns="" val="1373389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REST services are designed according to a set of constraints that shape the service architecture to emulate the properties of the World Wide </a:t>
            </a:r>
            <a:r>
              <a:rPr lang="en-US" sz="1800" dirty="0" smtClean="0"/>
              <a:t>Web.</a:t>
            </a:r>
          </a:p>
          <a:p>
            <a:r>
              <a:rPr lang="en-US" sz="1800" dirty="0" smtClean="0"/>
              <a:t>REST </a:t>
            </a:r>
            <a:r>
              <a:rPr lang="en-US" sz="1800" dirty="0"/>
              <a:t>services do not have individual technical interfaces but instead share a common technical interface that is known as the uniform contract, which is typically established via the use of HTTP methods.</a:t>
            </a:r>
          </a:p>
          <a:p>
            <a:r>
              <a:rPr lang="en-US" sz="1800" dirty="0"/>
              <a:t>The six REST design constraints are:</a:t>
            </a:r>
          </a:p>
          <a:p>
            <a:pPr lvl="1"/>
            <a:r>
              <a:rPr lang="en-US" sz="1600" dirty="0" smtClean="0"/>
              <a:t>Client</a:t>
            </a:r>
            <a:r>
              <a:rPr lang="en-US" sz="1600" dirty="0"/>
              <a:t>-Server</a:t>
            </a:r>
          </a:p>
          <a:p>
            <a:pPr lvl="1"/>
            <a:r>
              <a:rPr lang="en-US" sz="1600" dirty="0" smtClean="0"/>
              <a:t>Stateless</a:t>
            </a:r>
            <a:endParaRPr lang="en-US" sz="1600" dirty="0"/>
          </a:p>
          <a:p>
            <a:pPr lvl="1"/>
            <a:r>
              <a:rPr lang="en-US" sz="1600" dirty="0" smtClean="0"/>
              <a:t>Cache</a:t>
            </a:r>
            <a:endParaRPr lang="en-US" sz="1600" dirty="0"/>
          </a:p>
          <a:p>
            <a:pPr lvl="1"/>
            <a:r>
              <a:rPr lang="en-US" sz="1600" dirty="0" smtClean="0"/>
              <a:t>Interface</a:t>
            </a:r>
            <a:r>
              <a:rPr lang="en-US" sz="1600" dirty="0"/>
              <a:t>/Uniform Contract</a:t>
            </a:r>
          </a:p>
          <a:p>
            <a:pPr lvl="1"/>
            <a:r>
              <a:rPr lang="en-US" sz="1600" dirty="0" smtClean="0"/>
              <a:t>Layered </a:t>
            </a:r>
            <a:r>
              <a:rPr lang="en-US" sz="1600" dirty="0"/>
              <a:t>System</a:t>
            </a:r>
          </a:p>
          <a:p>
            <a:pPr lvl="1"/>
            <a:r>
              <a:rPr lang="en-US" sz="1600" dirty="0" smtClean="0"/>
              <a:t>Code</a:t>
            </a:r>
            <a:r>
              <a:rPr lang="en-US" sz="1600" dirty="0"/>
              <a:t>-On-Demand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REST Services</a:t>
            </a:r>
          </a:p>
        </p:txBody>
      </p:sp>
    </p:spTree>
    <p:extLst>
      <p:ext uri="{BB962C8B-B14F-4D97-AF65-F5344CB8AC3E}">
        <p14:creationId xmlns:p14="http://schemas.microsoft.com/office/powerpoint/2010/main" xmlns="" val="3909881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Service agents are event-driven programs designed to intercept messages at runtime. </a:t>
            </a:r>
            <a:endParaRPr lang="en-US" sz="1800" dirty="0" smtClean="0"/>
          </a:p>
          <a:p>
            <a:r>
              <a:rPr lang="en-US" sz="1800" dirty="0" smtClean="0"/>
              <a:t>There </a:t>
            </a:r>
            <a:r>
              <a:rPr lang="en-US" sz="1800" dirty="0"/>
              <a:t>are active and passive service </a:t>
            </a:r>
            <a:r>
              <a:rPr lang="en-US" sz="1800" dirty="0" smtClean="0"/>
              <a:t>agents.</a:t>
            </a:r>
          </a:p>
          <a:p>
            <a:pPr lvl="1"/>
            <a:r>
              <a:rPr lang="en-US" sz="1600" dirty="0" smtClean="0"/>
              <a:t>Active </a:t>
            </a:r>
            <a:r>
              <a:rPr lang="en-US" sz="1600" dirty="0"/>
              <a:t>service agents perform an action upon intercepting and reading the contents of a message. </a:t>
            </a:r>
            <a:endParaRPr lang="en-US" sz="1600" dirty="0" smtClean="0"/>
          </a:p>
          <a:p>
            <a:pPr lvl="1"/>
            <a:r>
              <a:rPr lang="en-US" sz="1600" dirty="0" smtClean="0"/>
              <a:t>Passive </a:t>
            </a:r>
            <a:r>
              <a:rPr lang="en-US" sz="1600" dirty="0"/>
              <a:t>service agents, on the other hand, do not change message contents</a:t>
            </a:r>
            <a:r>
              <a:rPr lang="en-US" sz="1600" dirty="0" smtClean="0"/>
              <a:t>..</a:t>
            </a:r>
            <a:endParaRPr lang="en-US" sz="1600" dirty="0"/>
          </a:p>
          <a:p>
            <a:r>
              <a:rPr lang="en-US" sz="1800" dirty="0"/>
              <a:t>Cloud-based environments rely heavily on the use of system-level and custom service agents to perform much of the runtime monitoring and measuring required to ensure that features, such as elastic scaling and pay-for-use billing, can be carried out instantaneously.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Agents</a:t>
            </a:r>
          </a:p>
        </p:txBody>
      </p:sp>
    </p:spTree>
    <p:extLst>
      <p:ext uri="{BB962C8B-B14F-4D97-AF65-F5344CB8AC3E}">
        <p14:creationId xmlns:p14="http://schemas.microsoft.com/office/powerpoint/2010/main" xmlns="" val="1176578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M</a:t>
            </a:r>
            <a:r>
              <a:rPr lang="en-US" sz="1800" dirty="0" smtClean="0"/>
              <a:t>iddleware </a:t>
            </a:r>
            <a:r>
              <a:rPr lang="en-US" sz="1800" dirty="0"/>
              <a:t>platforms that evolved from messaging-oriented middleware (MOM) platforms used primarily to facilitate integration, to sophisticated service middleware platforms designed to accommodate complex service compositions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T</a:t>
            </a:r>
            <a:r>
              <a:rPr lang="en-US" sz="1800" dirty="0" smtClean="0"/>
              <a:t>wo </a:t>
            </a:r>
            <a:r>
              <a:rPr lang="en-US" sz="1800" dirty="0"/>
              <a:t>most common types of middleware platforms relevant to services computing </a:t>
            </a:r>
            <a:r>
              <a:rPr lang="en-US" sz="1800" dirty="0" smtClean="0"/>
              <a:t>are</a:t>
            </a:r>
          </a:p>
          <a:p>
            <a:pPr lvl="1"/>
            <a:r>
              <a:rPr lang="en-US" sz="1600" dirty="0" smtClean="0"/>
              <a:t>Enterprise </a:t>
            </a:r>
            <a:r>
              <a:rPr lang="en-US" sz="1600" dirty="0"/>
              <a:t>service bus (ESB</a:t>
            </a:r>
            <a:r>
              <a:rPr lang="en-US" sz="1600" dirty="0" smtClean="0"/>
              <a:t>): </a:t>
            </a:r>
            <a:r>
              <a:rPr lang="en-US" sz="1600" dirty="0"/>
              <a:t>encompasses a range of intermediary processing features, including service brokerage, routing, and message queuing. </a:t>
            </a:r>
            <a:endParaRPr lang="en-US" sz="1600" dirty="0" smtClean="0"/>
          </a:p>
          <a:p>
            <a:pPr lvl="1"/>
            <a:r>
              <a:rPr lang="en-US" sz="1600" dirty="0"/>
              <a:t>O</a:t>
            </a:r>
            <a:r>
              <a:rPr lang="en-US" sz="1600" dirty="0" smtClean="0"/>
              <a:t>rchestration platform: environments </a:t>
            </a:r>
            <a:r>
              <a:rPr lang="en-US" sz="1600" dirty="0"/>
              <a:t>are designed to host and execute workflow logic that drives the runtime composition of services.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Middleware</a:t>
            </a:r>
          </a:p>
        </p:txBody>
      </p:sp>
    </p:spTree>
    <p:extLst>
      <p:ext uri="{BB962C8B-B14F-4D97-AF65-F5344CB8AC3E}">
        <p14:creationId xmlns:p14="http://schemas.microsoft.com/office/powerpoint/2010/main" xmlns="" val="908947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Cloud consumers and cloud providers typically use the Internet to communicate, which is based on a decentralized provisioning and management model and is not controlled by any centralized entities.</a:t>
            </a:r>
          </a:p>
          <a:p>
            <a:r>
              <a:rPr lang="en-US" sz="1800" dirty="0" smtClean="0"/>
              <a:t>The </a:t>
            </a:r>
            <a:r>
              <a:rPr lang="en-US" sz="1800" dirty="0"/>
              <a:t>main components of internetworking architecture are connectionless packet switching and router-based interconnectivity, which use network routers and switches. </a:t>
            </a:r>
            <a:endParaRPr lang="en-US" sz="1800" dirty="0" smtClean="0"/>
          </a:p>
          <a:p>
            <a:r>
              <a:rPr lang="en-US" sz="1800" dirty="0" smtClean="0"/>
              <a:t>Network </a:t>
            </a:r>
            <a:r>
              <a:rPr lang="en-US" sz="1800" dirty="0"/>
              <a:t>bandwidth and latency are characteristics that influence </a:t>
            </a:r>
            <a:r>
              <a:rPr lang="en-US" sz="1800" dirty="0" err="1"/>
              <a:t>QoS</a:t>
            </a:r>
            <a:r>
              <a:rPr lang="en-US" sz="1800" dirty="0"/>
              <a:t>, which is heavily impacted by network congestion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A data center is a specialized IT infrastructure that houses centralized IT resources, such as servers, databases, and software systems.</a:t>
            </a:r>
          </a:p>
          <a:p>
            <a:r>
              <a:rPr lang="en-US" sz="1800" dirty="0" smtClean="0"/>
              <a:t>Data </a:t>
            </a:r>
            <a:r>
              <a:rPr lang="en-US" sz="1800" dirty="0"/>
              <a:t>center IT hardware is typically comprised of standardized commodity servers of increased computing power and storage capacity, while storage system technologies include disk arrays and storage virtualization. </a:t>
            </a:r>
            <a:endParaRPr lang="en-US" sz="1800" dirty="0" smtClean="0"/>
          </a:p>
          <a:p>
            <a:r>
              <a:rPr lang="en-US" sz="1800" dirty="0" smtClean="0"/>
              <a:t>Technologies </a:t>
            </a:r>
            <a:r>
              <a:rPr lang="en-US" sz="1800" dirty="0"/>
              <a:t>used to increase storage capacity include DAS, SAN, and NAS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00516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Fig05-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0024"/>
            <a:ext cx="5791200" cy="6539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447800" y="6553200"/>
            <a:ext cx="54396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5.2 An abstraction of the internetworking structure of the Internet.</a:t>
            </a:r>
          </a:p>
        </p:txBody>
      </p:sp>
    </p:spTree>
    <p:extLst>
      <p:ext uri="{BB962C8B-B14F-4D97-AF65-F5344CB8AC3E}">
        <p14:creationId xmlns:p14="http://schemas.microsoft.com/office/powerpoint/2010/main" xmlns="" val="223045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Computing hardware technologies include </a:t>
            </a:r>
            <a:r>
              <a:rPr lang="en-US" sz="1800" dirty="0" err="1"/>
              <a:t>rackmounted</a:t>
            </a:r>
            <a:r>
              <a:rPr lang="en-US" sz="1800" dirty="0"/>
              <a:t> server arrays and multi-core CPU architectures, while specialized high-capacity network hardware and technology, such as content-aware routing, LAN and SAN fabrics, and NAS gateways, are used to improve network connectivity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Server virtualization is the process of abstracting IT hardware into virtual servers using virtualization software.</a:t>
            </a:r>
          </a:p>
          <a:p>
            <a:r>
              <a:rPr lang="en-US" sz="1800" dirty="0" smtClean="0"/>
              <a:t>Virtualization </a:t>
            </a:r>
            <a:r>
              <a:rPr lang="en-US" sz="1800" dirty="0"/>
              <a:t>provides hardware independence, server consolidation, and resource replication, and further supports resource pooling and elastic scalability.</a:t>
            </a:r>
          </a:p>
          <a:p>
            <a:r>
              <a:rPr lang="en-US" sz="1800" dirty="0" smtClean="0"/>
              <a:t>Virtual </a:t>
            </a:r>
            <a:r>
              <a:rPr lang="en-US" sz="1800" dirty="0"/>
              <a:t>servers are realized through either operating system-based or hardware-based virtualization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Web technology is very commonly used for cloud service implementations and for front-ends used to remotely manage cloud-based IT resources.</a:t>
            </a:r>
          </a:p>
          <a:p>
            <a:r>
              <a:rPr lang="en-US" sz="1800" dirty="0" smtClean="0"/>
              <a:t>Fundamental </a:t>
            </a:r>
            <a:r>
              <a:rPr lang="en-US" sz="1800" dirty="0"/>
              <a:t>technologies of Web architecture include the URL, HTTP, HTML, and XML.</a:t>
            </a:r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(cont..)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328663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Web-based services, such as Web services and REST services, rely on non-proprietary communications and technical interface definitions to establish standardized communications frameworks based on Web technology.</a:t>
            </a:r>
          </a:p>
          <a:p>
            <a:r>
              <a:rPr lang="en-US" sz="1800" dirty="0" smtClean="0"/>
              <a:t>Service </a:t>
            </a:r>
            <a:r>
              <a:rPr lang="en-US" sz="1800" dirty="0"/>
              <a:t>agents provide event-driven runtime processing that can be applied to numerous functional areas within clouds. Many are deployed automatically as part of operating systems and cloud-based products.</a:t>
            </a:r>
          </a:p>
          <a:p>
            <a:r>
              <a:rPr lang="en-US" sz="1800" dirty="0" smtClean="0"/>
              <a:t>Service </a:t>
            </a:r>
            <a:r>
              <a:rPr lang="en-US" sz="1800" dirty="0"/>
              <a:t>middleware, such as ESBs and orchestration platforms, can be deployed on clouds.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(cont..)</a:t>
            </a:r>
          </a:p>
        </p:txBody>
      </p:sp>
    </p:spTree>
    <p:extLst>
      <p:ext uri="{BB962C8B-B14F-4D97-AF65-F5344CB8AC3E}">
        <p14:creationId xmlns:p14="http://schemas.microsoft.com/office/powerpoint/2010/main" xmlns="" val="1243702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 smtClean="0"/>
              <a:t>End</a:t>
            </a:r>
            <a:r>
              <a:rPr lang="en-US" sz="1800" dirty="0"/>
              <a:t>-to-end (sender-receiver pair) data flows are divided into packets of a limited size that are received and processed through network switches and routers, then queued and forwarded from one intermediary node to the next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Datagram Networks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Connectionless Packet Switching </a:t>
            </a:r>
          </a:p>
        </p:txBody>
      </p:sp>
    </p:spTree>
    <p:extLst>
      <p:ext uri="{BB962C8B-B14F-4D97-AF65-F5344CB8AC3E}">
        <p14:creationId xmlns:p14="http://schemas.microsoft.com/office/powerpoint/2010/main" xmlns="" val="160005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Router-Based Interconnectivity</a:t>
            </a:r>
          </a:p>
        </p:txBody>
      </p:sp>
      <p:pic>
        <p:nvPicPr>
          <p:cNvPr id="4" name="Picture 2" descr="Fig05-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631950"/>
            <a:ext cx="5419725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5867400"/>
            <a:ext cx="29718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5.3 Packets traveling through the Internet are directed by a router that arranges them into a message.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0176" y="4519558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35455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What are example for </a:t>
            </a:r>
            <a:r>
              <a:rPr lang="en-US" sz="3200" dirty="0" err="1" smtClean="0"/>
              <a:t>Phy</a:t>
            </a:r>
            <a:r>
              <a:rPr lang="en-US" sz="3200" dirty="0" smtClean="0"/>
              <a:t>/Tran/App layers?</a:t>
            </a:r>
            <a:endParaRPr lang="en-US" sz="3200" dirty="0"/>
          </a:p>
        </p:txBody>
      </p:sp>
      <p:pic>
        <p:nvPicPr>
          <p:cNvPr id="4" name="Picture 2" descr="Fig05-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2683" y="1828800"/>
            <a:ext cx="8632717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6248400"/>
            <a:ext cx="78970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5.3 Packets traveling through the Internet are directed by a router that arranges them into a message.</a:t>
            </a:r>
          </a:p>
        </p:txBody>
      </p:sp>
    </p:spTree>
    <p:extLst>
      <p:ext uri="{BB962C8B-B14F-4D97-AF65-F5344CB8AC3E}">
        <p14:creationId xmlns:p14="http://schemas.microsoft.com/office/powerpoint/2010/main" xmlns="" val="1337772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Technical and Business </a:t>
            </a:r>
            <a:r>
              <a:rPr lang="en-US" sz="3600" dirty="0" smtClean="0"/>
              <a:t>Considerations</a:t>
            </a:r>
            <a:endParaRPr lang="en-US" sz="3600" dirty="0"/>
          </a:p>
        </p:txBody>
      </p:sp>
      <p:pic>
        <p:nvPicPr>
          <p:cNvPr id="4" name="Picture 2" descr="Fig05-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4600"/>
            <a:ext cx="7996975" cy="3436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6035675"/>
            <a:ext cx="78972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5.5 The internetworking architecture of a private cloud. The physical IT resources that constitute the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	cloud are located and managed within the organization. </a:t>
            </a:r>
          </a:p>
        </p:txBody>
      </p:sp>
      <p:sp>
        <p:nvSpPr>
          <p:cNvPr id="6" name="Rectangle 5"/>
          <p:cNvSpPr/>
          <p:nvPr/>
        </p:nvSpPr>
        <p:spPr>
          <a:xfrm>
            <a:off x="4114800" y="2133600"/>
            <a:ext cx="2300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Connectivity Issues</a:t>
            </a:r>
          </a:p>
        </p:txBody>
      </p:sp>
    </p:spTree>
    <p:extLst>
      <p:ext uri="{BB962C8B-B14F-4D97-AF65-F5344CB8AC3E}">
        <p14:creationId xmlns:p14="http://schemas.microsoft.com/office/powerpoint/2010/main" xmlns="" val="184329854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mputer_era">
  <a:themeElements>
    <a:clrScheme name="computer_er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mputer_era">
      <a:majorFont>
        <a:latin typeface="Eras Bold ITC"/>
        <a:ea typeface=""/>
        <a:cs typeface=""/>
      </a:majorFont>
      <a:minorFont>
        <a:latin typeface="Eras Bold IT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mputer_er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_er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_er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_er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_er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_er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uter_er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uter_er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uter_er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uter_er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uter_er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uter_er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omputer_era">
  <a:themeElements>
    <a:clrScheme name="1_computer_er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omputer_era">
      <a:majorFont>
        <a:latin typeface="Eras Bold ITC"/>
        <a:ea typeface=""/>
        <a:cs typeface=""/>
      </a:majorFont>
      <a:minorFont>
        <a:latin typeface="Eras Bold IT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omputer_er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mputer_er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mputer_er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mputer_er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mputer_er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mputer_er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mputer_er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mputer_er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mputer_er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mputer_er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mputer_er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mputer_er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omputer_era">
  <a:themeElements>
    <a:clrScheme name="2_computer_er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omputer_era">
      <a:majorFont>
        <a:latin typeface="Eras Bold ITC"/>
        <a:ea typeface=""/>
        <a:cs typeface=""/>
      </a:majorFont>
      <a:minorFont>
        <a:latin typeface="Eras Bold IT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computer_er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mputer_er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mputer_er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mputer_er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mputer_er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mputer_er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mputer_er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mputer_er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mputer_er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mputer_er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mputer_er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mputer_er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3112</Words>
  <Application>Microsoft Macintosh PowerPoint</Application>
  <PresentationFormat>On-screen Show (4:3)</PresentationFormat>
  <Paragraphs>237</Paragraphs>
  <Slides>51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Default Design</vt:lpstr>
      <vt:lpstr>computer_era</vt:lpstr>
      <vt:lpstr>1_computer_era</vt:lpstr>
      <vt:lpstr>2_computer_era</vt:lpstr>
      <vt:lpstr>Echo</vt:lpstr>
      <vt:lpstr>Custom Design</vt:lpstr>
      <vt:lpstr> Cloud Computing</vt:lpstr>
      <vt:lpstr>Technologies are covered</vt:lpstr>
      <vt:lpstr>5.1 Broadband Networks and Internet Architecture</vt:lpstr>
      <vt:lpstr>Slide 4</vt:lpstr>
      <vt:lpstr>Slide 5</vt:lpstr>
      <vt:lpstr>Connectionless Packet Switching </vt:lpstr>
      <vt:lpstr>Router-Based Interconnectivity</vt:lpstr>
      <vt:lpstr>What are example for Phy/Tran/App layers?</vt:lpstr>
      <vt:lpstr>Technical and Business Considerations</vt:lpstr>
      <vt:lpstr>Slide 10</vt:lpstr>
      <vt:lpstr>A comparison of on-premise and cloud-based internetworking</vt:lpstr>
      <vt:lpstr>Technical and Business Considerations (cont..)</vt:lpstr>
      <vt:lpstr>5.2. Data Center Technology</vt:lpstr>
      <vt:lpstr>Virtualization</vt:lpstr>
      <vt:lpstr>Standardization and Modularity</vt:lpstr>
      <vt:lpstr>Automation</vt:lpstr>
      <vt:lpstr>Remote Operation and Management</vt:lpstr>
      <vt:lpstr>High Availability</vt:lpstr>
      <vt:lpstr>Security-Aware Design, Operation, and Management</vt:lpstr>
      <vt:lpstr>Facilities</vt:lpstr>
      <vt:lpstr>Slide 21</vt:lpstr>
      <vt:lpstr>Slide 22</vt:lpstr>
      <vt:lpstr>Computing Hardware</vt:lpstr>
      <vt:lpstr>Storage Hardware</vt:lpstr>
      <vt:lpstr>Network Hardware</vt:lpstr>
      <vt:lpstr>Other Considerations</vt:lpstr>
      <vt:lpstr>5.3. Virtualization Technology</vt:lpstr>
      <vt:lpstr>Hardware Independence</vt:lpstr>
      <vt:lpstr>Server Consolidation</vt:lpstr>
      <vt:lpstr>Resource Replication</vt:lpstr>
      <vt:lpstr>Operating System-Based Virtualization</vt:lpstr>
      <vt:lpstr>Slide 32</vt:lpstr>
      <vt:lpstr>Hardware-Based Virtualization</vt:lpstr>
      <vt:lpstr>Slide 34</vt:lpstr>
      <vt:lpstr>Virtualization Management</vt:lpstr>
      <vt:lpstr>Slide 36</vt:lpstr>
      <vt:lpstr>Other Considerations</vt:lpstr>
      <vt:lpstr>5.4. Web Technology</vt:lpstr>
      <vt:lpstr>Basic Web Technology</vt:lpstr>
      <vt:lpstr>Web Applications</vt:lpstr>
      <vt:lpstr>5.5. Multitenant Technology</vt:lpstr>
      <vt:lpstr>5.5. Multitenant Technology (cont..)</vt:lpstr>
      <vt:lpstr>Slide 43</vt:lpstr>
      <vt:lpstr>Multitenancy vs. Virtualization</vt:lpstr>
      <vt:lpstr>5.6. Service Technology</vt:lpstr>
      <vt:lpstr>REST Services</vt:lpstr>
      <vt:lpstr>Service Agents</vt:lpstr>
      <vt:lpstr>Service Middleware</vt:lpstr>
      <vt:lpstr>Summary</vt:lpstr>
      <vt:lpstr>Summary (cont..)</vt:lpstr>
      <vt:lpstr>Summary (cont..)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ITC561  2015-30</dc:title>
  <dc:subject>Cloud Computing</dc:subject>
  <dc:creator/>
  <dc:description>Complied by Linh Pham</dc:description>
  <cp:lastModifiedBy/>
  <cp:revision>406</cp:revision>
  <dcterms:created xsi:type="dcterms:W3CDTF">2002-09-27T23:29:22Z</dcterms:created>
  <dcterms:modified xsi:type="dcterms:W3CDTF">2021-11-11T04:24:10Z</dcterms:modified>
</cp:coreProperties>
</file>